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37" r:id="rId2"/>
    <p:sldId id="375" r:id="rId3"/>
    <p:sldId id="376" r:id="rId4"/>
    <p:sldId id="378" r:id="rId5"/>
    <p:sldId id="401" r:id="rId6"/>
    <p:sldId id="402" r:id="rId7"/>
    <p:sldId id="403" r:id="rId8"/>
    <p:sldId id="404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374" r:id="rId1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" initials="A" lastIdx="34" clrIdx="0"/>
  <p:cmAuthor id="1" name="mustafa" initials="m" lastIdx="1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D1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1" autoAdjust="0"/>
    <p:restoredTop sz="78534" autoAdjust="0"/>
  </p:normalViewPr>
  <p:slideViewPr>
    <p:cSldViewPr>
      <p:cViewPr varScale="1">
        <p:scale>
          <a:sx n="73" d="100"/>
          <a:sy n="73" d="100"/>
        </p:scale>
        <p:origin x="15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85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4CFBB-2767-4A5A-9240-309EA36807E2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9C66E-306D-4F79-B7B2-6B6852BA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5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sunudaki içeriğin daha ayrıntılı hâline Yeşilay tarafından lise çağı öğrencilerine ve gençlere yönelik hazırlanmış aşağıdaki kitapçıktan ulaşabilirsiniz: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Itır Tarı Cömert, 2014, İstanbul, Yeşilay TBM Alan Kitaplığı Dizisi No: 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96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14-15.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33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13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21 ve 24-25.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04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22-23.</a:t>
            </a:r>
            <a:endParaRPr lang="tr-TR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60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22-23.</a:t>
            </a:r>
            <a:endParaRPr lang="tr-TR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44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lise çağı öğrencilerine ve gençlere yönelik hazırlanmış aşağıdaki kitapçıktan yararlanılarak oluşturulmuştur: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Itır Tarı Cömert, 2014, İstanbul, Yeşilay TBM Alan Kitaplığı Dizisi No: 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34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lise </a:t>
            </a:r>
            <a:r>
              <a:rPr lang="tr-TR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çağı öğrencilerine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 gençlere yönelik hazırlanmış aşağıdaki kitapçıktan yararlanılarak oluşturulmuştur: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Itır Tarı Cömert, 2014, İstanbul, Yeşilay TBM Alan Kitaplığı Dizisi No: 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91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1-5.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27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1-5.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83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1-5.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02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6.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71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57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55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12-13.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09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12-13.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08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9A9C-D84B-4D10-9754-04FD9E88521C}" type="datetimeFigureOut">
              <a:rPr lang="tr-TR"/>
              <a:pPr>
                <a:defRPr/>
              </a:pPr>
              <a:t>26.12.2016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F3EA1-86EA-473B-A473-5BA91C62563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557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EE2ED-3DFE-41A8-B473-B114DF2125DA}" type="datetimeFigureOut">
              <a:rPr lang="tr-TR"/>
              <a:pPr>
                <a:defRPr/>
              </a:pPr>
              <a:t>26.12.2016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C55D6-1AEF-4998-8F68-7AC5FB5DB4E0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684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911F-54FA-4D4D-ABB6-D40DA3FDC46A}" type="datetimeFigureOut">
              <a:rPr lang="tr-TR"/>
              <a:pPr>
                <a:defRPr/>
              </a:pPr>
              <a:t>26.12.2016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5D635-F1D8-4AE5-A381-0664EEF55CDB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022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BCCC-E50C-4A5E-B55D-C69538992FCF}" type="datetimeFigureOut">
              <a:rPr lang="tr-TR"/>
              <a:pPr>
                <a:defRPr/>
              </a:pPr>
              <a:t>26.12.2016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011E-8B28-4BF6-A4A2-1ED1B8AF16B5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893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63235-7F78-425B-B116-ADBF7453E5E5}" type="datetimeFigureOut">
              <a:rPr lang="tr-TR"/>
              <a:pPr>
                <a:defRPr/>
              </a:pPr>
              <a:t>26.12.2016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32EDB-E287-4B4F-B5CA-A3F883935F6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696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B8A8-1FF5-41CA-8FCA-A83B2F515DE7}" type="datetimeFigureOut">
              <a:rPr lang="tr-TR"/>
              <a:pPr>
                <a:defRPr/>
              </a:pPr>
              <a:t>26.12.2016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14A09-1F7E-43B8-9E7F-97611A177FFC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765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81B8A-21DD-4DF9-AB3E-AA08BC339A3D}" type="datetimeFigureOut">
              <a:rPr lang="tr-TR"/>
              <a:pPr>
                <a:defRPr/>
              </a:pPr>
              <a:t>26.12.2016</a:t>
            </a:fld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CAD9A-70BF-4D87-B557-B1788B3E98B6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821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2ABB4-79C5-4A99-913A-7B7348A583BE}" type="datetimeFigureOut">
              <a:rPr lang="tr-TR"/>
              <a:pPr>
                <a:defRPr/>
              </a:pPr>
              <a:t>26.12.2016</a:t>
            </a:fld>
            <a:endParaRPr lang="tr-TR" dirty="0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B0451-A93C-4BB7-8CE7-08C7FAF8FF82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092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76842-873E-4E9F-90DA-B0EF8D36CA75}" type="datetimeFigureOut">
              <a:rPr lang="tr-TR"/>
              <a:pPr>
                <a:defRPr/>
              </a:pPr>
              <a:t>26.12.2016</a:t>
            </a:fld>
            <a:endParaRPr lang="tr-TR" dirty="0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401E5-91FC-41D5-BEA9-5077269131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603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600CF-2D38-48ED-B6B9-0D6F327C1DA6}" type="datetimeFigureOut">
              <a:rPr lang="tr-TR"/>
              <a:pPr>
                <a:defRPr/>
              </a:pPr>
              <a:t>26.12.2016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5382F-181F-4DF9-B68C-DBA6C6FD97A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594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A3D6-18B6-4931-98C8-DCF23A9AAC62}" type="datetimeFigureOut">
              <a:rPr lang="tr-TR"/>
              <a:pPr>
                <a:defRPr/>
              </a:pPr>
              <a:t>26.12.2016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227AF-2B91-4DC3-87B8-6A09481A29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730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1EC1DD-7043-46CD-8E52-E4254A001867}" type="datetimeFigureOut">
              <a:rPr lang="tr-TR"/>
              <a:pPr>
                <a:defRPr/>
              </a:pPr>
              <a:t>26.12.2016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00C12CB-9236-474C-8B03-CDDC4EDDAFCC}" type="slidenum">
              <a:rPr lang="tr-TR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9.jpg"/><Relationship Id="rId18" Type="http://schemas.openxmlformats.org/officeDocument/2006/relationships/image" Target="../media/image34.jpg"/><Relationship Id="rId3" Type="http://schemas.openxmlformats.org/officeDocument/2006/relationships/image" Target="../media/image19.jpg"/><Relationship Id="rId21" Type="http://schemas.openxmlformats.org/officeDocument/2006/relationships/image" Target="../media/image37.jpg"/><Relationship Id="rId7" Type="http://schemas.openxmlformats.org/officeDocument/2006/relationships/image" Target="../media/image23.jpg"/><Relationship Id="rId12" Type="http://schemas.openxmlformats.org/officeDocument/2006/relationships/image" Target="../media/image28.jpg"/><Relationship Id="rId17" Type="http://schemas.openxmlformats.org/officeDocument/2006/relationships/image" Target="../media/image33.jp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2.jpg"/><Relationship Id="rId20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21.jpg"/><Relationship Id="rId15" Type="http://schemas.openxmlformats.org/officeDocument/2006/relationships/image" Target="../media/image31.jpg"/><Relationship Id="rId10" Type="http://schemas.openxmlformats.org/officeDocument/2006/relationships/image" Target="../media/image26.jpg"/><Relationship Id="rId19" Type="http://schemas.openxmlformats.org/officeDocument/2006/relationships/image" Target="../media/image35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Relationship Id="rId14" Type="http://schemas.openxmlformats.org/officeDocument/2006/relationships/image" Target="../media/image30.jpg"/><Relationship Id="rId22" Type="http://schemas.openxmlformats.org/officeDocument/2006/relationships/image" Target="../media/image3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977"/>
            <a:ext cx="9144000" cy="75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226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780" y="5733256"/>
            <a:ext cx="8586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+mn-lt"/>
              </a:rPr>
              <a:t>Karikatüre bir alt yazı veya konuşma balonu yazalım. </a:t>
            </a:r>
            <a:r>
              <a:rPr lang="tr-TR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tr-TR" sz="3200" dirty="0">
                <a:solidFill>
                  <a:schemeClr val="bg1"/>
                </a:solidFill>
                <a:latin typeface="+mn-lt"/>
              </a:rPr>
            </a:br>
            <a:r>
              <a:rPr lang="en-US" sz="3200" dirty="0" err="1" smtClean="0">
                <a:solidFill>
                  <a:schemeClr val="bg1"/>
                </a:solidFill>
                <a:latin typeface="+mn-lt"/>
              </a:rPr>
              <a:t>Haydi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alın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kalemlerinizi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yaratıcılığınızı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konuşturun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188640"/>
            <a:ext cx="8676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Biraz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da 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Gülelim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5" y="1462088"/>
            <a:ext cx="3257550" cy="39338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5" y="1095375"/>
            <a:ext cx="3257550" cy="4667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13" y="1095375"/>
            <a:ext cx="4143375" cy="46672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3" y="1643063"/>
            <a:ext cx="7191375" cy="35718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13" y="1476375"/>
            <a:ext cx="5286375" cy="3905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13" y="1476375"/>
            <a:ext cx="528637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6513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90" y="603637"/>
            <a:ext cx="1380537" cy="1553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683" y="2097389"/>
            <a:ext cx="1721246" cy="1243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5" y="2296918"/>
            <a:ext cx="1792043" cy="1194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433" y="201068"/>
            <a:ext cx="1792043" cy="1194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94" y="3491613"/>
            <a:ext cx="1367263" cy="1566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604" y="910370"/>
            <a:ext cx="1234519" cy="1738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672" y="3020653"/>
            <a:ext cx="1792043" cy="1194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27" y="4034920"/>
            <a:ext cx="1185846" cy="1805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834" y="1249283"/>
            <a:ext cx="1194696" cy="1792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154" y="2824998"/>
            <a:ext cx="1615051" cy="13230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05" y="616748"/>
            <a:ext cx="1796468" cy="1194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346" y="4111181"/>
            <a:ext cx="1194696" cy="1792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114" y="2332252"/>
            <a:ext cx="1194696" cy="1792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984" y="927029"/>
            <a:ext cx="1194696" cy="1792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46" y="2540829"/>
            <a:ext cx="1190271" cy="1796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76" y="433403"/>
            <a:ext cx="1269917" cy="1685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52" y="3555727"/>
            <a:ext cx="1606202" cy="13362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84" y="4972400"/>
            <a:ext cx="1690273" cy="1269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446" y="4274802"/>
            <a:ext cx="1194696" cy="1792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60" y="4776257"/>
            <a:ext cx="1225669" cy="17477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214148" y="1720840"/>
            <a:ext cx="8715705" cy="34163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+mn-lt"/>
              </a:rPr>
              <a:t>Hayır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algn="ctr"/>
            <a:endParaRPr lang="tr-TR" sz="3600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+mn-lt"/>
              </a:rPr>
              <a:t>Sana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uzatılan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sigaraya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kere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“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Hayır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!”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dersen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sonrakilere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de “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Hayır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!”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dersin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algn="ctr"/>
            <a:endParaRPr lang="tr-TR" sz="3600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Hayır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!”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demeyi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öğren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6042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855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Kullananların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Uyduruk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Gerekçeleri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980728"/>
            <a:ext cx="61926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Sigara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öfkemi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yatıştırıyor</a:t>
            </a:r>
            <a:r>
              <a:rPr lang="en-US" sz="2000" dirty="0"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Sigara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konsantrasyonumu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arttırıyor</a:t>
            </a:r>
            <a:r>
              <a:rPr lang="en-US" sz="2000" dirty="0"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Birçok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insan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içiyor</a:t>
            </a:r>
            <a:r>
              <a:rPr lang="en-US" sz="2000" dirty="0">
                <a:latin typeface="+mn-lt"/>
              </a:rPr>
              <a:t>. </a:t>
            </a:r>
            <a:r>
              <a:rPr lang="en-US" sz="2000" dirty="0" err="1">
                <a:latin typeface="+mn-lt"/>
              </a:rPr>
              <a:t>Benim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onlardan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neyim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eksik</a:t>
            </a:r>
            <a:r>
              <a:rPr lang="en-US" sz="2000" dirty="0">
                <a:latin typeface="+mn-lt"/>
              </a:rPr>
              <a:t>?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Birçok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ünlü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akıllı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adam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içiyor</a:t>
            </a:r>
            <a:r>
              <a:rPr lang="en-US" sz="2000" dirty="0">
                <a:latin typeface="+mn-lt"/>
              </a:rPr>
              <a:t>. Ben </a:t>
            </a:r>
            <a:r>
              <a:rPr lang="en-US" sz="2000" dirty="0" err="1">
                <a:latin typeface="+mn-lt"/>
              </a:rPr>
              <a:t>onlardan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daha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mı</a:t>
            </a:r>
            <a:r>
              <a:rPr lang="tr-TR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akıllıyım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sanki</a:t>
            </a:r>
            <a:r>
              <a:rPr lang="en-US" sz="2000" dirty="0">
                <a:latin typeface="+mn-lt"/>
              </a:rPr>
              <a:t>?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Bizim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evde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herkes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içiyor</a:t>
            </a:r>
            <a:r>
              <a:rPr lang="en-US" sz="2000" dirty="0"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Çayla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kahve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sigarasız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olmaz</a:t>
            </a:r>
            <a:r>
              <a:rPr lang="en-US" sz="2000" dirty="0">
                <a:latin typeface="+mn-lt"/>
              </a:rPr>
              <a:t>!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Çalışırken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içmek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lazım</a:t>
            </a:r>
            <a:r>
              <a:rPr lang="en-US" sz="2000" dirty="0">
                <a:latin typeface="+mn-lt"/>
              </a:rPr>
              <a:t>!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Yemekten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sonra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şart</a:t>
            </a:r>
            <a:r>
              <a:rPr lang="en-US" sz="2000" dirty="0">
                <a:latin typeface="+mn-lt"/>
              </a:rPr>
              <a:t>! </a:t>
            </a:r>
            <a:r>
              <a:rPr lang="en-US" sz="2000" dirty="0" err="1">
                <a:latin typeface="+mn-lt"/>
              </a:rPr>
              <a:t>Hazmettiriyor</a:t>
            </a:r>
            <a:r>
              <a:rPr lang="en-US" sz="2000" dirty="0"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Sigarasız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muhabbet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düşünülemez</a:t>
            </a:r>
            <a:r>
              <a:rPr lang="en-US" sz="2000" dirty="0"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Sigara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açlığımı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bastırıyor</a:t>
            </a:r>
            <a:r>
              <a:rPr lang="en-US" sz="2000" dirty="0"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Sigara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içtiğim</a:t>
            </a:r>
            <a:r>
              <a:rPr lang="en-US" sz="2000" dirty="0">
                <a:latin typeface="+mn-lt"/>
              </a:rPr>
              <a:t> zaman </a:t>
            </a:r>
            <a:r>
              <a:rPr lang="en-US" sz="2000" dirty="0" err="1">
                <a:latin typeface="+mn-lt"/>
              </a:rPr>
              <a:t>kendimi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daha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büyümüş</a:t>
            </a:r>
            <a:r>
              <a:rPr lang="tr-TR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hissediyorum</a:t>
            </a:r>
            <a:r>
              <a:rPr lang="en-US" sz="2000" dirty="0"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Arkadaşlarım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da </a:t>
            </a:r>
            <a:r>
              <a:rPr lang="en-US" sz="2000" dirty="0" err="1">
                <a:latin typeface="+mn-lt"/>
              </a:rPr>
              <a:t>içiyor</a:t>
            </a:r>
            <a:r>
              <a:rPr lang="en-US" sz="2000" dirty="0">
                <a:latin typeface="+mn-lt"/>
              </a:rPr>
              <a:t>. </a:t>
            </a:r>
            <a:r>
              <a:rPr lang="en-US" sz="2000" dirty="0" err="1">
                <a:latin typeface="+mn-lt"/>
              </a:rPr>
              <a:t>Onlardan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farklı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olmak</a:t>
            </a:r>
            <a:r>
              <a:rPr lang="tr-TR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istemiyorum</a:t>
            </a:r>
            <a:r>
              <a:rPr lang="en-US" sz="2000" dirty="0"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Daha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karizmatik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gösteriyor</a:t>
            </a:r>
            <a:r>
              <a:rPr lang="en-US" sz="2000" dirty="0"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Delikanlı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adam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sigara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içer</a:t>
            </a:r>
            <a:r>
              <a:rPr lang="en-US" sz="2000" dirty="0"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Çok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havalı</a:t>
            </a:r>
            <a:r>
              <a:rPr lang="en-US" sz="2000" dirty="0">
                <a:latin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063773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855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+mj-lt"/>
              </a:rPr>
              <a:t>Sigaraya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Hiç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Başlamamak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İçin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ve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Başlamış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Olanların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da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Bırakması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j-lt"/>
              </a:rPr>
              <a:t>İçin</a:t>
            </a:r>
            <a:r>
              <a:rPr lang="tr-TR" sz="3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“</a:t>
            </a:r>
            <a:r>
              <a:rPr lang="en-US" sz="3600" dirty="0" err="1" smtClean="0">
                <a:solidFill>
                  <a:srgbClr val="FF0000"/>
                </a:solidFill>
                <a:latin typeface="+mj-lt"/>
              </a:rPr>
              <a:t>YAP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!”lar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1458064"/>
            <a:ext cx="88924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Sağlığının kıymetini bil!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Kendini iyi tanı!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“Ben sigara içmiyorum.” cümlesini gururla söyle!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Hayatına anlam katacak alışkanlıklar edin!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Ailenle daha fazla zaman geçir!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Takılacağın mekânları doğru seç!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Arkadaşlarına örnek ol!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İyi arkadaşlar edin!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Gerektiğinde “Hayır!” demeyi bil!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Aklını kullan!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Spor yap!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Sağlıklı beslen!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 err="1">
                <a:solidFill>
                  <a:schemeClr val="bg1"/>
                </a:solidFill>
                <a:latin typeface="+mn-lt"/>
              </a:rPr>
              <a:t>Şartlanmışlıklarını</a:t>
            </a:r>
            <a:r>
              <a:rPr lang="tr-TR" dirty="0">
                <a:solidFill>
                  <a:schemeClr val="bg1"/>
                </a:solidFill>
                <a:latin typeface="+mn-lt"/>
              </a:rPr>
              <a:t> gözden geçir!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Stresle başa çıkmak için yöntemler geliştir!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Sorunlarınla yüzleş!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Sigaranın sorunlarını çözemeyeceğini, aksine başına sorunlar çıkaracağını aklında tut!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Parana sahip çık!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Emeğine ve emeğinin getirisine saygı duy!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“Zararın neresinden dönülse kârdır.” de ve sigara içmekten kendini kurtar!</a:t>
            </a:r>
          </a:p>
        </p:txBody>
      </p:sp>
    </p:spTree>
    <p:extLst>
      <p:ext uri="{BB962C8B-B14F-4D97-AF65-F5344CB8AC3E}">
        <p14:creationId xmlns:p14="http://schemas.microsoft.com/office/powerpoint/2010/main" val="11940900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7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855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+mj-lt"/>
              </a:rPr>
              <a:t>Sigaraya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Hiç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Başlamamak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İçin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ve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Başlamış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Olanların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da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Bırakması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İçin</a:t>
            </a:r>
            <a:r>
              <a:rPr lang="tr-TR" sz="3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“YAP</a:t>
            </a:r>
            <a:r>
              <a:rPr lang="tr-TR" sz="3600" dirty="0" smtClean="0">
                <a:solidFill>
                  <a:srgbClr val="FF0000"/>
                </a:solidFill>
                <a:latin typeface="+mj-lt"/>
              </a:rPr>
              <a:t>MA</a:t>
            </a: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!”lar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1458064"/>
            <a:ext cx="88924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 içenlere herhangi bir sebeple özenme!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Sigarayı yoldaş belleme!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Sigarayla hemhâl olma!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 içenlerle beraber aynı ortamda oturma!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 içilen ortamlara yaklaşma!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Tütün ve türevleriyle ilgili herhangi bir şeyi merak etme!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Sigaranın bir tek sorununu dahi çözeceğine inanma!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 içmek için mazeret veya gerekçe arama!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Hayatını ve vücudunu zehirleyecek tütün ve tütün mamullerine m</a:t>
            </a:r>
            <a:r>
              <a:rPr lang="tr-TR" dirty="0">
                <a:latin typeface="+mn-lt"/>
              </a:rPr>
              <a:t>eyletme!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Problemlerini sürüncemede bırakma!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 içerek hem canına hem malına yazık etme!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Sigaradan göreceğin zararlara sadece kendinin üzülmeyeceğini </a:t>
            </a:r>
            <a:r>
              <a:rPr lang="tr-TR" dirty="0" smtClean="0">
                <a:solidFill>
                  <a:schemeClr val="bg1"/>
                </a:solidFill>
                <a:latin typeface="+mn-lt"/>
              </a:rPr>
              <a:t>bilm</a:t>
            </a:r>
            <a:r>
              <a:rPr lang="tr-TR" dirty="0" smtClean="0">
                <a:latin typeface="+mn-lt"/>
              </a:rPr>
              <a:t>ezlikten gelme!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  <a:latin typeface="+mn-lt"/>
              </a:rPr>
              <a:t>Sigaranın yol açabileceği sorunları aklından çıkarma!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  <a:latin typeface="+mn-lt"/>
              </a:rPr>
              <a:t>Sigaranın </a:t>
            </a:r>
            <a:r>
              <a:rPr lang="tr-TR" dirty="0">
                <a:solidFill>
                  <a:schemeClr val="bg1"/>
                </a:solidFill>
                <a:latin typeface="+mn-lt"/>
              </a:rPr>
              <a:t>zararları benim başıma gelmez diye düşünme!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Sigarayı bırakmak için hasta olmayı bekleme!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 içmeye devam etmek için herhangi bir bahaneye sığınma!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Sigarasız günlerini özlemekle yetinme!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Pasif içicilerin de sigaradan zarar gördüğünü unutma!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 içerek kendine verdiğin zararlara çevrendekileri ortak etme!</a:t>
            </a:r>
          </a:p>
        </p:txBody>
      </p:sp>
    </p:spTree>
    <p:extLst>
      <p:ext uri="{BB962C8B-B14F-4D97-AF65-F5344CB8AC3E}">
        <p14:creationId xmlns:p14="http://schemas.microsoft.com/office/powerpoint/2010/main" val="11583976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7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140968"/>
            <a:ext cx="243898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611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1168"/>
            <a:ext cx="8229600" cy="490067"/>
          </a:xfrm>
        </p:spPr>
        <p:txBody>
          <a:bodyPr/>
          <a:lstStyle/>
          <a:p>
            <a:r>
              <a:rPr lang="tr-TR" sz="2000" dirty="0" smtClean="0">
                <a:solidFill>
                  <a:schemeClr val="bg1"/>
                </a:solidFill>
              </a:rPr>
              <a:t>Fotoğraflar ve </a:t>
            </a:r>
            <a:r>
              <a:rPr lang="tr-TR" sz="2000" dirty="0">
                <a:solidFill>
                  <a:schemeClr val="bg1"/>
                </a:solidFill>
              </a:rPr>
              <a:t>Grafik </a:t>
            </a:r>
            <a:r>
              <a:rPr lang="tr-TR" sz="2000" dirty="0" smtClean="0">
                <a:solidFill>
                  <a:schemeClr val="bg1"/>
                </a:solidFill>
              </a:rPr>
              <a:t>Çalışmaları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445224"/>
            <a:ext cx="8229600" cy="11695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WavebreakmediaMicro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Štěpán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Kápl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crystaleyemedia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valeo5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leremy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Artistan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</a:endParaRPr>
          </a:p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Igor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Zakowski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zetwe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pitju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Bo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Valentino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Sebastian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Gauert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kmiragaya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pathdoc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</a:endParaRPr>
          </a:p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gstockstudio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MediablitzImages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bruno135_406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Daniel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Ernst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Syda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Productions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apops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theartofphoto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Innovated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Captures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sixdun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Igarts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Rui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Vale de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Sousa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Onypix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</a:endParaRPr>
          </a:p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pedrocampos85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tcsaba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guccigugu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kassandra_gg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Arkady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Chubykin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– 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Fotolia.com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489375"/>
            <a:ext cx="822960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Bu sunu EDAM tarafından YEŞİLAY için hazırlanmıştır.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625" y="1412776"/>
            <a:ext cx="1300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741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764704"/>
            <a:ext cx="8568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solidFill>
                  <a:schemeClr val="bg1"/>
                </a:solidFill>
                <a:latin typeface="+mn-lt"/>
              </a:rPr>
              <a:t>Tütün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ürünlerinden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biri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olan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4.000’den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fazla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kimyasal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madde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içeren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endParaRPr lang="tr-TR" sz="4200" dirty="0" smtClean="0">
              <a:solidFill>
                <a:schemeClr val="bg1"/>
              </a:solidFill>
              <a:latin typeface="+mn-lt"/>
            </a:endParaRPr>
          </a:p>
          <a:p>
            <a:r>
              <a:rPr lang="tr-TR" sz="4200" dirty="0">
                <a:solidFill>
                  <a:schemeClr val="bg1"/>
                </a:solidFill>
                <a:latin typeface="+mn-lt"/>
              </a:rPr>
              <a:t>	</a:t>
            </a:r>
            <a:r>
              <a:rPr lang="tr-TR" sz="4200" dirty="0" smtClean="0">
                <a:solidFill>
                  <a:srgbClr val="FF0000"/>
                </a:solidFill>
                <a:latin typeface="+mn-lt"/>
              </a:rPr>
              <a:t>sigara</a:t>
            </a:r>
            <a:r>
              <a:rPr lang="en-US" sz="4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+mn-lt"/>
              </a:rPr>
              <a:t>nedir</a:t>
            </a:r>
            <a:r>
              <a:rPr lang="en-US" sz="4200" dirty="0">
                <a:solidFill>
                  <a:srgbClr val="FF0000"/>
                </a:solidFill>
                <a:latin typeface="+mn-lt"/>
              </a:rPr>
              <a:t>, ne </a:t>
            </a:r>
            <a:r>
              <a:rPr lang="en-US" sz="4200" dirty="0" err="1">
                <a:solidFill>
                  <a:srgbClr val="FF0000"/>
                </a:solidFill>
                <a:latin typeface="+mn-lt"/>
              </a:rPr>
              <a:t>yapar</a:t>
            </a:r>
            <a:r>
              <a:rPr lang="en-US" sz="4200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28696"/>
            <a:ext cx="921524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574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90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340768"/>
            <a:ext cx="85689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Sigarayı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ciğerlere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çekerek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kişi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her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sigarada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ortalama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1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2 mg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kadar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nikotin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alır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.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Nikotin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yoluyla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ağzın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kaplayan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mukoza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yardımıyla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veya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çekilmesiyle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ciğerler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tarafından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emilir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.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Beyin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vücut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üzerinde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kısmı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henüz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tespit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edilememiş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karmaşık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birtakım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etkileri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vardır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.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600" dirty="0" smtClean="0">
                <a:solidFill>
                  <a:schemeClr val="bg1"/>
                </a:solidFill>
                <a:latin typeface="+mn-lt"/>
              </a:rPr>
              <a:t>Nikotin y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ağ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dokusunda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biriktiğinden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bırakıldıktan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sonra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dahi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vücuttan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atılması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çok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uzun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zaman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alır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.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Özellikle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ergenlik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döneminde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fiziksel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bilişsel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gelişimi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olumsuz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etkiler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.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Bağımlılık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yapma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potansiyeli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çok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güçlüdür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bırakmak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çok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zordur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032" y="188640"/>
            <a:ext cx="8100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 smtClean="0">
                <a:solidFill>
                  <a:srgbClr val="FF0000"/>
                </a:solidFill>
                <a:latin typeface="+mj-lt"/>
              </a:rPr>
              <a:t>Sigara</a:t>
            </a:r>
            <a:r>
              <a:rPr lang="en-US" sz="6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+mj-lt"/>
              </a:rPr>
              <a:t>nedir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, ne </a:t>
            </a:r>
            <a:r>
              <a:rPr lang="en-US" sz="6000" dirty="0" err="1">
                <a:solidFill>
                  <a:srgbClr val="FF0000"/>
                </a:solidFill>
                <a:latin typeface="+mj-lt"/>
              </a:rPr>
              <a:t>yapar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467785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416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980728"/>
            <a:ext cx="871296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err="1">
                <a:solidFill>
                  <a:schemeClr val="bg1"/>
                </a:solidFill>
                <a:latin typeface="+mn-lt"/>
              </a:rPr>
              <a:t>Sigaranın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içinde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bilinen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bilinmeyen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4.000’den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fazla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zehirli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kimyasal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madde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bulunmaktadır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Aşağıda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bazıları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yer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alıyor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Hangisi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nerelerde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kullanılıyor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?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Araştırınız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188640"/>
            <a:ext cx="8855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Biraz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Kimyadan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Konuşalım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811804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akrolein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538708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benzen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7571" y="5472216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tolüen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4644356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katran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1920" y="2974124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arsenik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9523" y="3721025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bütan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8635" y="4290262"/>
            <a:ext cx="1378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kadmiyum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74123" y="4746792"/>
            <a:ext cx="1964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hidrojen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siyanür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3532" y="3270639"/>
            <a:ext cx="1165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amonyak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15471" y="5283482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metanol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13938" y="6032089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tiner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0127" y="3030646"/>
            <a:ext cx="160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azotoksitler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33440" y="3852971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DDT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46537" y="5272161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naftalin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2533" y="4118088"/>
            <a:ext cx="1535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formaldehid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45015" y="6073637"/>
            <a:ext cx="1684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uçucu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aminler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50360" y="5883576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radon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81369" y="3651286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aseton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13237" y="5301480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kurşun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134" y="6097405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nikotin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86111" y="460889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karbon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monoksit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306723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16632"/>
            <a:ext cx="8979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Sigaranın</a:t>
            </a:r>
            <a:r>
              <a:rPr lang="tr-TR" sz="4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İçer</a:t>
            </a:r>
            <a:r>
              <a:rPr lang="en-US" sz="4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İçmez</a:t>
            </a:r>
            <a:endParaRPr lang="en-US" sz="48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Ortaya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Çıkabilecek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Etkileri</a:t>
            </a:r>
            <a:endParaRPr lang="tr-TR" sz="32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775713"/>
            <a:ext cx="65527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Kalp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atışının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hızlanması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basıncının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artması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Midenin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asit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üretmesi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Böbreklerin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olması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gerekenden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daha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az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miktarda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idrar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üretmesi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Beynin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sinir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sisteminin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hızlı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çalışması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sonra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yavaşlaması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İştahsızlık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Koku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tat alma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duyularının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zayıflaması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Akciğerlerdeki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küçük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liflerin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havayollarının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gerektiği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şekilde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çalışmaması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ayak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parmaklarına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akışının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zayıflaması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Beyindeki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akışının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yavaşlaması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497954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16632"/>
            <a:ext cx="89798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Sigaranın</a:t>
            </a:r>
            <a:endParaRPr lang="en-US" sz="48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Bir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Süre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İçilmesi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Sonrasında</a:t>
            </a:r>
            <a:endParaRPr lang="en-US" sz="48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Ortaya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Çıkabilecek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Etkileri</a:t>
            </a:r>
            <a:endParaRPr lang="tr-TR" sz="32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2820992"/>
            <a:ext cx="54726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Sık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sık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nefessiz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kalmak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öksürmek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Dişlerde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sarı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da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siyah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lekelerin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oluşması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Daha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kırışık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kuru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bir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ciltle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olduğundan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yaşlı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görünmek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Kadınlarda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erkeklerde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kısırlık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riski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Kemiklerde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kırılma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riskinin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artması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Saçlarda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dökülme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Tırnaklarda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sararma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Kötü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nefes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kokusu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13862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135772"/>
            <a:ext cx="85689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Özellikle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ciğerlerdeki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kalpteki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damarlarının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daralması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kalınlaşması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Solunumla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ilgili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enfeksiyonlar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Kronik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bronşit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Zatürree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Astım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Mide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ülseri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Damar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hastalıkları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Kronik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baş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ağrıları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Kalp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krizi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kalp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ile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ilgili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hastalıklar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Felç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Parmaklarda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kangren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İktidarsızlık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Akciğer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böbrek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pankreas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gırtlak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mesane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rahim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mide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kanseri</a:t>
            </a:r>
            <a:endParaRPr lang="en-US" sz="20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032" y="188640"/>
            <a:ext cx="86764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200" dirty="0" smtClean="0">
                <a:solidFill>
                  <a:srgbClr val="FF0000"/>
                </a:solidFill>
                <a:latin typeface="+mj-lt"/>
              </a:rPr>
              <a:t>Sigaranın Tetiklediği </a:t>
            </a:r>
            <a:r>
              <a:rPr lang="tr-TR" sz="5200" dirty="0">
                <a:solidFill>
                  <a:srgbClr val="FF0000"/>
                </a:solidFill>
                <a:latin typeface="+mj-lt"/>
              </a:rPr>
              <a:t>Hastalıklar</a:t>
            </a:r>
          </a:p>
        </p:txBody>
      </p:sp>
      <p:sp>
        <p:nvSpPr>
          <p:cNvPr id="4" name="Explosion 1 3"/>
          <p:cNvSpPr/>
          <p:nvPr/>
        </p:nvSpPr>
        <p:spPr>
          <a:xfrm>
            <a:off x="4535996" y="1544304"/>
            <a:ext cx="4499992" cy="3276364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Katliam gibi…</a:t>
            </a:r>
            <a:endParaRPr lang="en-US" dirty="0"/>
          </a:p>
          <a:p>
            <a:r>
              <a:rPr lang="tr-TR" dirty="0"/>
              <a:t>Sigaradan dünyada her yıl 4,9 milyon kişi ölüyor, yani günde 13.000 kişi...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141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3968" y="7006146"/>
            <a:ext cx="5400600" cy="1809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mesane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2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prostat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2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bacak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damarı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hastalığı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2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ülser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2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pankreas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2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kalp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hastalığı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3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kalp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krizi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1-4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esrar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kullanma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8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yemek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borusu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8-10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bronşit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10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kadınlarda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kısırlık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10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erkeklerde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iktidarsızlık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10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ani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ölüm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10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bademcik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7-11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diş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eti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5-14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gırtlak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16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rahim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ağzı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16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akciğer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22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felç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olma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2-22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ağız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3-30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dil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4-33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kokain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kullanma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22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032" y="188640"/>
            <a:ext cx="86764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200" dirty="0" smtClean="0">
                <a:solidFill>
                  <a:srgbClr val="FF0000"/>
                </a:solidFill>
                <a:latin typeface="+mj-lt"/>
              </a:rPr>
              <a:t>Sigaranın </a:t>
            </a:r>
            <a:br>
              <a:rPr lang="tr-TR" sz="5200" dirty="0" smtClean="0">
                <a:solidFill>
                  <a:srgbClr val="FF0000"/>
                </a:solidFill>
                <a:latin typeface="+mj-lt"/>
              </a:rPr>
            </a:br>
            <a:r>
              <a:rPr lang="tr-TR" sz="5200" dirty="0" smtClean="0">
                <a:solidFill>
                  <a:srgbClr val="FF0000"/>
                </a:solidFill>
                <a:latin typeface="+mj-lt"/>
              </a:rPr>
              <a:t>Arttırdığı </a:t>
            </a:r>
          </a:p>
          <a:p>
            <a:r>
              <a:rPr lang="tr-TR" sz="5200" dirty="0" smtClean="0">
                <a:solidFill>
                  <a:srgbClr val="FF0000"/>
                </a:solidFill>
                <a:latin typeface="+mj-lt"/>
              </a:rPr>
              <a:t>Riskler</a:t>
            </a:r>
            <a:endParaRPr lang="tr-TR" sz="5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366051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1.11111E-6 -3.67847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372706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Tabii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ki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vardır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 Hem de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çok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Örnek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mi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istiyorsunuz</a:t>
            </a:r>
            <a:r>
              <a:rPr lang="tr-TR" sz="2000" dirty="0">
                <a:solidFill>
                  <a:schemeClr val="bg1"/>
                </a:solidFill>
                <a:latin typeface="+mn-lt"/>
              </a:rPr>
              <a:t>?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Hep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birlikte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sayalım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188640"/>
            <a:ext cx="88559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Sigaranın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Yararları</a:t>
            </a:r>
            <a:endParaRPr lang="en-US" sz="4400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Var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mıdır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? 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1775713"/>
            <a:ext cx="87129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yaşlanmayı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önler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sayesinde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sık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sık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spor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yaparsınız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sayesinde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aramakla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kolay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kolay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bulamayacağınız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kimyevi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maddeleri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bulursunuz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içerek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insanların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para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kazanmasına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yardımcı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olursunuz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Nüfus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planlamasına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katkınız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olur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matematiğinizi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geliştirir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sayesind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kültürlü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yüksek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eğitimli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insanlarla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tanışırsınız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Sigaraya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bağlığınızla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devletinize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bağlılığınızı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ispatlarsınız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evinizi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hırsızlardan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korumanıza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yardımcı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olur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eğitiminize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katkı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sağlar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sayesinde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özel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muamele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görürsünüz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sosyal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güvenlik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kurumlarının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yükünü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azaltır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çevrenizdekilerin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kişisel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bakım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hijyenine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katkı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sağlar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hayatınıza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renk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katar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sizi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hayata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bağlar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ilerleyen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yıllarda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canınızı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korur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sizi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mütevazı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biri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yapar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yalnız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kalmak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istediğinizde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size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yardımcı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olur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 rot="321181">
            <a:off x="6726180" y="4251576"/>
            <a:ext cx="2308769" cy="238346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Sigaranın</a:t>
            </a:r>
            <a:r>
              <a:rPr lang="en-US" sz="1600" dirty="0"/>
              <a:t> </a:t>
            </a:r>
            <a:r>
              <a:rPr lang="en-US" sz="1600" dirty="0" err="1"/>
              <a:t>bu</a:t>
            </a:r>
            <a:r>
              <a:rPr lang="en-US" sz="1600" dirty="0"/>
              <a:t> </a:t>
            </a:r>
            <a:r>
              <a:rPr lang="en-US" sz="1600" dirty="0" err="1"/>
              <a:t>yararlarının</a:t>
            </a:r>
            <a:r>
              <a:rPr lang="en-US" sz="1600" dirty="0"/>
              <a:t> </a:t>
            </a:r>
            <a:r>
              <a:rPr lang="en-US" sz="1600" dirty="0" err="1"/>
              <a:t>ayrıntılarını</a:t>
            </a:r>
            <a:r>
              <a:rPr lang="en-US" sz="1600" dirty="0"/>
              <a:t> </a:t>
            </a:r>
            <a:r>
              <a:rPr lang="en-US" sz="1600" dirty="0" err="1"/>
              <a:t>mı</a:t>
            </a:r>
            <a:r>
              <a:rPr lang="en-US" sz="1600" dirty="0"/>
              <a:t> </a:t>
            </a:r>
            <a:r>
              <a:rPr lang="en-US" sz="1600" dirty="0" err="1"/>
              <a:t>merak</a:t>
            </a:r>
            <a:r>
              <a:rPr lang="en-US" sz="1600" dirty="0"/>
              <a:t> </a:t>
            </a:r>
            <a:r>
              <a:rPr lang="en-US" sz="1600" dirty="0" err="1"/>
              <a:t>ediyorsunuz</a:t>
            </a:r>
            <a:r>
              <a:rPr lang="en-US" sz="1600" dirty="0"/>
              <a:t>? O </a:t>
            </a:r>
            <a:r>
              <a:rPr lang="en-US" sz="1600" dirty="0" err="1"/>
              <a:t>hâlde</a:t>
            </a:r>
            <a:r>
              <a:rPr lang="en-US" sz="1600" dirty="0"/>
              <a:t> </a:t>
            </a:r>
            <a:r>
              <a:rPr lang="en-US" sz="1600" dirty="0" err="1"/>
              <a:t>Yeşilay’ın</a:t>
            </a:r>
            <a:r>
              <a:rPr lang="en-US" sz="1600" dirty="0"/>
              <a:t> </a:t>
            </a:r>
            <a:r>
              <a:rPr lang="en-US" sz="1600" dirty="0" err="1" smtClean="0"/>
              <a:t>Dumansız</a:t>
            </a:r>
            <a:r>
              <a:rPr lang="en-US" sz="1600" dirty="0" smtClean="0"/>
              <a:t> </a:t>
            </a:r>
            <a:r>
              <a:rPr lang="en-US" sz="1600" dirty="0" err="1"/>
              <a:t>Bir</a:t>
            </a:r>
            <a:r>
              <a:rPr lang="en-US" sz="1600" dirty="0"/>
              <a:t> Hayat </a:t>
            </a:r>
            <a:r>
              <a:rPr lang="en-US" sz="1600" dirty="0" err="1"/>
              <a:t>İçin</a:t>
            </a:r>
            <a:r>
              <a:rPr lang="en-US" sz="1600" dirty="0"/>
              <a:t> </a:t>
            </a:r>
            <a:r>
              <a:rPr lang="en-US" sz="1600" dirty="0" err="1"/>
              <a:t>adlı</a:t>
            </a:r>
            <a:r>
              <a:rPr lang="en-US" sz="1600" dirty="0"/>
              <a:t> </a:t>
            </a:r>
            <a:r>
              <a:rPr lang="en-US" sz="1600" dirty="0" err="1"/>
              <a:t>broşürünün</a:t>
            </a:r>
            <a:r>
              <a:rPr lang="en-US" sz="1600" dirty="0"/>
              <a:t> 10-11. </a:t>
            </a:r>
            <a:r>
              <a:rPr lang="tr-TR" sz="1600" dirty="0" smtClean="0"/>
              <a:t>s</a:t>
            </a:r>
            <a:r>
              <a:rPr lang="en-US" sz="1600" dirty="0" err="1" smtClean="0"/>
              <a:t>ayfalarına</a:t>
            </a:r>
            <a:r>
              <a:rPr lang="en-US" sz="1600" dirty="0" smtClean="0"/>
              <a:t> </a:t>
            </a:r>
            <a:r>
              <a:rPr lang="en-US" sz="1600" dirty="0" err="1"/>
              <a:t>bakınız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16932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7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2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3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8250"/>
                            </p:stCondLst>
                            <p:childTnLst>
                              <p:par>
                                <p:cTn id="88" presetID="35" presetClass="emph" presetSubtype="0" repeatCount="indefinite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 build="p"/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4212</TotalTime>
  <Words>1629</Words>
  <Application>Microsoft Office PowerPoint</Application>
  <PresentationFormat>Ekran Gösterisi (4:3)</PresentationFormat>
  <Paragraphs>264</Paragraphs>
  <Slides>16</Slides>
  <Notes>16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Fotoğraflar ve Grafik Çalışmaları</vt:lpstr>
    </vt:vector>
  </TitlesOfParts>
  <Company>EDAM (Eğitim Danışmanlığı ve Araştırmaları Merkezi)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tutun bagimliligi_lise</dc:title>
  <dc:creator>Mustafa;hatice;Alpaslan;EDAM</dc:creator>
  <dc:description>Bu sunu Yeşilay tarafından lise çağı öğrencilere ve gençlere yönelik hazırlanmış aşağıdaki kitapçıktan yararlanılarak oluşturulmuştur:_x000d_
Dumansız Bir Hayat İçin, Itır Tarı Cömert, 2014, İstanbul, Yeşilay TBM Alan Kitaplığı Dizisi No: 3.</dc:description>
  <cp:lastModifiedBy>zafer</cp:lastModifiedBy>
  <cp:revision>1239</cp:revision>
  <dcterms:created xsi:type="dcterms:W3CDTF">2010-12-23T09:12:01Z</dcterms:created>
  <dcterms:modified xsi:type="dcterms:W3CDTF">2016-12-26T07:03:22Z</dcterms:modified>
</cp:coreProperties>
</file>