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7" r:id="rId2"/>
    <p:sldId id="538" r:id="rId3"/>
    <p:sldId id="541" r:id="rId4"/>
    <p:sldId id="542" r:id="rId5"/>
    <p:sldId id="557" r:id="rId6"/>
    <p:sldId id="375" r:id="rId7"/>
    <p:sldId id="558" r:id="rId8"/>
    <p:sldId id="559" r:id="rId9"/>
    <p:sldId id="539" r:id="rId10"/>
    <p:sldId id="560" r:id="rId11"/>
    <p:sldId id="561" r:id="rId12"/>
    <p:sldId id="517" r:id="rId13"/>
    <p:sldId id="546" r:id="rId14"/>
    <p:sldId id="562" r:id="rId15"/>
    <p:sldId id="563" r:id="rId16"/>
    <p:sldId id="548" r:id="rId17"/>
    <p:sldId id="549" r:id="rId18"/>
    <p:sldId id="550" r:id="rId19"/>
    <p:sldId id="547" r:id="rId20"/>
    <p:sldId id="566" r:id="rId21"/>
    <p:sldId id="567" r:id="rId22"/>
    <p:sldId id="565" r:id="rId23"/>
    <p:sldId id="553" r:id="rId24"/>
    <p:sldId id="554" r:id="rId25"/>
    <p:sldId id="551" r:id="rId26"/>
    <p:sldId id="552"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89"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2024" autoAdjust="0"/>
  </p:normalViewPr>
  <p:slideViewPr>
    <p:cSldViewPr>
      <p:cViewPr varScale="1">
        <p:scale>
          <a:sx n="77" d="100"/>
          <a:sy n="77" d="100"/>
        </p:scale>
        <p:origin x="1416" y="7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12/26/2016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çağı öğrencilerine 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Zeynep Alp, 2014, İstanbul, Yeşilay TBM Alan Kitaplığı Dizisi No: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a:t>
            </a:fld>
            <a:endParaRPr lang="en-US"/>
          </a:p>
        </p:txBody>
      </p:sp>
    </p:spTree>
    <p:extLst>
      <p:ext uri="{BB962C8B-B14F-4D97-AF65-F5344CB8AC3E}">
        <p14:creationId xmlns:p14="http://schemas.microsoft.com/office/powerpoint/2010/main" val="108637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8-12.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377025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10-12.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358987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8-13.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5291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14-15.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91487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33700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285098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3632646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1216971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3422871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30252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a:t>
            </a:fld>
            <a:endParaRPr lang="en-US"/>
          </a:p>
        </p:txBody>
      </p:sp>
    </p:spTree>
    <p:extLst>
      <p:ext uri="{BB962C8B-B14F-4D97-AF65-F5344CB8AC3E}">
        <p14:creationId xmlns:p14="http://schemas.microsoft.com/office/powerpoint/2010/main" val="3341042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2143297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3235573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22</a:t>
            </a:fld>
            <a:endParaRPr lang="en-US"/>
          </a:p>
        </p:txBody>
      </p:sp>
    </p:spTree>
    <p:extLst>
      <p:ext uri="{BB962C8B-B14F-4D97-AF65-F5344CB8AC3E}">
        <p14:creationId xmlns:p14="http://schemas.microsoft.com/office/powerpoint/2010/main" val="3105013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6-10.</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23</a:t>
            </a:fld>
            <a:endParaRPr lang="en-US"/>
          </a:p>
        </p:txBody>
      </p:sp>
    </p:spTree>
    <p:extLst>
      <p:ext uri="{BB962C8B-B14F-4D97-AF65-F5344CB8AC3E}">
        <p14:creationId xmlns:p14="http://schemas.microsoft.com/office/powerpoint/2010/main" val="2623575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6-10.</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24</a:t>
            </a:fld>
            <a:endParaRPr lang="en-US"/>
          </a:p>
        </p:txBody>
      </p:sp>
    </p:spTree>
    <p:extLst>
      <p:ext uri="{BB962C8B-B14F-4D97-AF65-F5344CB8AC3E}">
        <p14:creationId xmlns:p14="http://schemas.microsoft.com/office/powerpoint/2010/main" val="3954633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Zeynep Alp, 2014, İstanbul, Yeşilay TBM Alan Kitaplığı Dizisi No: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25</a:t>
            </a:fld>
            <a:endParaRPr lang="en-US"/>
          </a:p>
        </p:txBody>
      </p:sp>
    </p:spTree>
    <p:extLst>
      <p:ext uri="{BB962C8B-B14F-4D97-AF65-F5344CB8AC3E}">
        <p14:creationId xmlns:p14="http://schemas.microsoft.com/office/powerpoint/2010/main" val="3431611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Zeynep Alp, 2014, İstanbul, Yeşilay TBM Alan Kitaplığı Dizisi No: 18.</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26</a:t>
            </a:fld>
            <a:endParaRPr lang="en-US"/>
          </a:p>
        </p:txBody>
      </p:sp>
    </p:spTree>
    <p:extLst>
      <p:ext uri="{BB962C8B-B14F-4D97-AF65-F5344CB8AC3E}">
        <p14:creationId xmlns:p14="http://schemas.microsoft.com/office/powerpoint/2010/main" val="138217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a:t>
            </a:fld>
            <a:endParaRPr lang="en-US"/>
          </a:p>
        </p:txBody>
      </p:sp>
    </p:spTree>
    <p:extLst>
      <p:ext uri="{BB962C8B-B14F-4D97-AF65-F5344CB8AC3E}">
        <p14:creationId xmlns:p14="http://schemas.microsoft.com/office/powerpoint/2010/main" val="47995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380531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5</a:t>
            </a:fld>
            <a:endParaRPr lang="en-US"/>
          </a:p>
        </p:txBody>
      </p:sp>
    </p:spTree>
    <p:extLst>
      <p:ext uri="{BB962C8B-B14F-4D97-AF65-F5344CB8AC3E}">
        <p14:creationId xmlns:p14="http://schemas.microsoft.com/office/powerpoint/2010/main" val="420178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360415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11758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370353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Sigara Ocağınızı Söndürmeden…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15731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26.12.2016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26.12.2016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26.12.2016</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26.12.2016</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26.12.2016</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26.12.2016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26.12.2016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26.12.2016</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449" y="-27384"/>
            <a:ext cx="4813101" cy="6858000"/>
          </a:xfrm>
          <a:prstGeom prst="rect">
            <a:avLst/>
          </a:prstGeom>
          <a:ln>
            <a:noFill/>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910" y="6325180"/>
            <a:ext cx="4814180" cy="532820"/>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Uzun Süre Boyunca Sigara İçen Birinin Göreceği Zararlar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323528" y="1777169"/>
            <a:ext cx="8280920" cy="341632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dirty="0">
                <a:solidFill>
                  <a:schemeClr val="bg1"/>
                </a:solidFill>
                <a:latin typeface="+mn-lt"/>
              </a:rPr>
              <a:t>Sık sık nefessiz kalır ve öksürük nöbetleri geçirir.</a:t>
            </a:r>
          </a:p>
          <a:p>
            <a:r>
              <a:rPr lang="tr-TR" dirty="0">
                <a:solidFill>
                  <a:schemeClr val="bg1"/>
                </a:solidFill>
                <a:latin typeface="+mn-lt"/>
              </a:rPr>
              <a:t>Spor yapamaz çünkü </a:t>
            </a:r>
            <a:r>
              <a:rPr lang="tr-TR" dirty="0" smtClean="0">
                <a:solidFill>
                  <a:schemeClr val="bg1"/>
                </a:solidFill>
                <a:latin typeface="+mn-lt"/>
              </a:rPr>
              <a:t>nefesi </a:t>
            </a:r>
            <a:r>
              <a:rPr lang="tr-TR" dirty="0">
                <a:solidFill>
                  <a:schemeClr val="bg1"/>
                </a:solidFill>
                <a:latin typeface="+mn-lt"/>
              </a:rPr>
              <a:t>pek çok spor dalı için yetersiz kalır.</a:t>
            </a:r>
          </a:p>
          <a:p>
            <a:r>
              <a:rPr lang="tr-TR" dirty="0">
                <a:solidFill>
                  <a:schemeClr val="bg1"/>
                </a:solidFill>
                <a:latin typeface="+mn-lt"/>
              </a:rPr>
              <a:t>Dişleri sararır </a:t>
            </a:r>
            <a:r>
              <a:rPr lang="tr-TR" dirty="0" smtClean="0">
                <a:solidFill>
                  <a:schemeClr val="bg1"/>
                </a:solidFill>
                <a:latin typeface="+mn-lt"/>
              </a:rPr>
              <a:t>ve dişlerinin üzerinde </a:t>
            </a:r>
            <a:r>
              <a:rPr lang="tr-TR" dirty="0">
                <a:solidFill>
                  <a:schemeClr val="bg1"/>
                </a:solidFill>
                <a:latin typeface="+mn-lt"/>
              </a:rPr>
              <a:t>siyah lekeler oluşur.</a:t>
            </a:r>
          </a:p>
          <a:p>
            <a:r>
              <a:rPr lang="tr-TR" dirty="0">
                <a:solidFill>
                  <a:schemeClr val="bg1"/>
                </a:solidFill>
                <a:latin typeface="+mn-lt"/>
              </a:rPr>
              <a:t>Daha yaşlı </a:t>
            </a:r>
            <a:r>
              <a:rPr lang="tr-TR" dirty="0" smtClean="0">
                <a:solidFill>
                  <a:schemeClr val="bg1"/>
                </a:solidFill>
                <a:latin typeface="+mn-lt"/>
              </a:rPr>
              <a:t>görünür.</a:t>
            </a:r>
            <a:endParaRPr lang="tr-TR" dirty="0">
              <a:solidFill>
                <a:schemeClr val="bg1"/>
              </a:solidFill>
              <a:latin typeface="+mn-lt"/>
            </a:endParaRPr>
          </a:p>
          <a:p>
            <a:r>
              <a:rPr lang="tr-TR" dirty="0" smtClean="0">
                <a:solidFill>
                  <a:schemeClr val="bg1"/>
                </a:solidFill>
                <a:latin typeface="+mn-lt"/>
              </a:rPr>
              <a:t>Saçları dökülür.</a:t>
            </a:r>
            <a:endParaRPr lang="tr-TR" dirty="0">
              <a:solidFill>
                <a:schemeClr val="bg1"/>
              </a:solidFill>
              <a:latin typeface="+mn-lt"/>
            </a:endParaRPr>
          </a:p>
          <a:p>
            <a:r>
              <a:rPr lang="tr-TR" dirty="0" smtClean="0">
                <a:solidFill>
                  <a:schemeClr val="bg1"/>
                </a:solidFill>
                <a:latin typeface="+mn-lt"/>
              </a:rPr>
              <a:t>Hem parmakları </a:t>
            </a:r>
            <a:r>
              <a:rPr lang="tr-TR" dirty="0">
                <a:solidFill>
                  <a:schemeClr val="bg1"/>
                </a:solidFill>
                <a:latin typeface="+mn-lt"/>
              </a:rPr>
              <a:t>hem de </a:t>
            </a:r>
            <a:r>
              <a:rPr lang="tr-TR" dirty="0" smtClean="0">
                <a:solidFill>
                  <a:schemeClr val="bg1"/>
                </a:solidFill>
                <a:latin typeface="+mn-lt"/>
              </a:rPr>
              <a:t>tırnakları sararır.</a:t>
            </a:r>
            <a:endParaRPr lang="tr-TR" dirty="0">
              <a:solidFill>
                <a:schemeClr val="bg1"/>
              </a:solidFill>
              <a:latin typeface="+mn-lt"/>
            </a:endParaRPr>
          </a:p>
          <a:p>
            <a:r>
              <a:rPr lang="tr-TR" dirty="0" smtClean="0">
                <a:solidFill>
                  <a:schemeClr val="bg1"/>
                </a:solidFill>
                <a:latin typeface="+mn-lt"/>
              </a:rPr>
              <a:t>Kötü </a:t>
            </a:r>
            <a:r>
              <a:rPr lang="tr-TR" dirty="0">
                <a:solidFill>
                  <a:schemeClr val="bg1"/>
                </a:solidFill>
                <a:latin typeface="+mn-lt"/>
              </a:rPr>
              <a:t>kokar.</a:t>
            </a:r>
          </a:p>
          <a:p>
            <a:r>
              <a:rPr lang="tr-TR" dirty="0" smtClean="0">
                <a:solidFill>
                  <a:schemeClr val="bg1"/>
                </a:solidFill>
                <a:latin typeface="+mn-lt"/>
              </a:rPr>
              <a:t>Dudak </a:t>
            </a:r>
            <a:r>
              <a:rPr lang="tr-TR" dirty="0">
                <a:solidFill>
                  <a:schemeClr val="bg1"/>
                </a:solidFill>
                <a:latin typeface="+mn-lt"/>
              </a:rPr>
              <a:t>üstü ve dudak kenarlarında kırışıklıklar oluşur.</a:t>
            </a:r>
          </a:p>
          <a:p>
            <a:r>
              <a:rPr lang="tr-TR" dirty="0" smtClean="0">
                <a:solidFill>
                  <a:schemeClr val="bg1"/>
                </a:solidFill>
                <a:latin typeface="+mn-lt"/>
              </a:rPr>
              <a:t>Dış </a:t>
            </a:r>
            <a:r>
              <a:rPr lang="tr-TR" dirty="0">
                <a:solidFill>
                  <a:schemeClr val="bg1"/>
                </a:solidFill>
                <a:latin typeface="+mn-lt"/>
              </a:rPr>
              <a:t>görünüşündeki çirkinleşmeler kişinin başkalarıyla ilişkilerinde kendine olan güvenini olumsuz etkiler.</a:t>
            </a:r>
          </a:p>
          <a:p>
            <a:r>
              <a:rPr lang="tr-TR" dirty="0" smtClean="0">
                <a:solidFill>
                  <a:schemeClr val="bg1"/>
                </a:solidFill>
                <a:latin typeface="+mn-lt"/>
              </a:rPr>
              <a:t>Anne </a:t>
            </a:r>
            <a:r>
              <a:rPr lang="tr-TR" dirty="0">
                <a:solidFill>
                  <a:schemeClr val="bg1"/>
                </a:solidFill>
                <a:latin typeface="+mn-lt"/>
              </a:rPr>
              <a:t>baba olması zorlaşır, hatta bazen imkânsızlaşır.</a:t>
            </a:r>
          </a:p>
          <a:p>
            <a:r>
              <a:rPr lang="tr-TR" dirty="0" smtClean="0">
                <a:solidFill>
                  <a:schemeClr val="bg1"/>
                </a:solidFill>
                <a:latin typeface="+mn-lt"/>
              </a:rPr>
              <a:t>Kemikleri </a:t>
            </a:r>
            <a:r>
              <a:rPr lang="tr-TR" dirty="0">
                <a:solidFill>
                  <a:schemeClr val="bg1"/>
                </a:solidFill>
                <a:latin typeface="+mn-lt"/>
              </a:rPr>
              <a:t>sağlıklı insanlara göre çok daha çabuk kırılır ve iyileşme süreci de uzun olur</a:t>
            </a:r>
            <a:r>
              <a:rPr lang="tr-TR" dirty="0" smtClean="0">
                <a:solidFill>
                  <a:schemeClr val="bg1"/>
                </a:solidFill>
                <a:latin typeface="+mn-lt"/>
              </a:rPr>
              <a:t>.</a:t>
            </a:r>
            <a:endParaRPr lang="tr-TR" dirty="0">
              <a:solidFill>
                <a:schemeClr val="bg1"/>
              </a:solidFill>
              <a:latin typeface="+mn-lt"/>
            </a:endParaRPr>
          </a:p>
        </p:txBody>
      </p:sp>
      <p:sp>
        <p:nvSpPr>
          <p:cNvPr id="4" name="Dikdörtgen 3"/>
          <p:cNvSpPr/>
          <p:nvPr/>
        </p:nvSpPr>
        <p:spPr>
          <a:xfrm>
            <a:off x="3419872" y="5748745"/>
            <a:ext cx="3888432" cy="830997"/>
          </a:xfrm>
          <a:prstGeom prst="rect">
            <a:avLst/>
          </a:prstGeom>
        </p:spPr>
        <p:txBody>
          <a:bodyPr wrap="square">
            <a:spAutoFit/>
          </a:bodyPr>
          <a:lstStyle/>
          <a:p>
            <a:r>
              <a:rPr lang="tr-TR" sz="2400" dirty="0">
                <a:solidFill>
                  <a:srgbClr val="FF0000"/>
                </a:solidFill>
                <a:latin typeface="+mn-lt"/>
              </a:rPr>
              <a:t>Uzun süre sigara kullanılması </a:t>
            </a:r>
            <a:r>
              <a:rPr lang="tr-TR" sz="2400" dirty="0" smtClean="0">
                <a:solidFill>
                  <a:srgbClr val="FF0000"/>
                </a:solidFill>
                <a:latin typeface="+mn-lt"/>
              </a:rPr>
              <a:t>birçok </a:t>
            </a:r>
            <a:r>
              <a:rPr lang="tr-TR" sz="2400" dirty="0">
                <a:solidFill>
                  <a:srgbClr val="FF0000"/>
                </a:solidFill>
                <a:latin typeface="+mn-lt"/>
              </a:rPr>
              <a:t>hastalığı tetikler.</a:t>
            </a:r>
          </a:p>
        </p:txBody>
      </p:sp>
      <p:sp>
        <p:nvSpPr>
          <p:cNvPr id="5" name="Right Arrow 4">
            <a:hlinkClick r:id="rId5" action="ppaction://hlinksldjump"/>
          </p:cNvPr>
          <p:cNvSpPr/>
          <p:nvPr/>
        </p:nvSpPr>
        <p:spPr>
          <a:xfrm>
            <a:off x="7498419" y="5845839"/>
            <a:ext cx="1385900" cy="72008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753532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childTnLst>
                                </p:cTn>
                              </p:par>
                            </p:childTnLst>
                          </p:cTn>
                        </p:par>
                        <p:par>
                          <p:cTn id="44" fill="hold">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childTnLst>
                                </p:cTn>
                              </p:par>
                            </p:childTnLst>
                          </p:cTn>
                        </p:par>
                        <p:par>
                          <p:cTn id="52" fill="hold">
                            <p:stCondLst>
                              <p:cond delay="11500"/>
                            </p:stCondLst>
                            <p:childTnLst>
                              <p:par>
                                <p:cTn id="53" presetID="10" presetClass="entr" presetSubtype="0"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childTnLst>
                                </p:cTn>
                              </p:par>
                            </p:childTnLst>
                          </p:cTn>
                        </p:par>
                        <p:par>
                          <p:cTn id="56" fill="hold">
                            <p:stCondLst>
                              <p:cond delay="12500"/>
                            </p:stCondLst>
                            <p:childTnLst>
                              <p:par>
                                <p:cTn id="57" presetID="10" presetClass="entr" presetSubtype="0"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par>
                          <p:cTn id="60" fill="hold">
                            <p:stCondLst>
                              <p:cond delay="13000"/>
                            </p:stCondLst>
                            <p:childTnLst>
                              <p:par>
                                <p:cTn id="61" presetID="35" presetClass="emph" presetSubtype="0" repeatCount="indefinite" fill="hold" grpId="1" nodeType="afterEffect">
                                  <p:stCondLst>
                                    <p:cond delay="0"/>
                                  </p:stCondLst>
                                  <p:endCondLst>
                                    <p:cond evt="onNext" delay="0">
                                      <p:tgtEl>
                                        <p:sldTgt/>
                                      </p:tgtEl>
                                    </p:cond>
                                  </p:endCondLst>
                                  <p:childTnLst>
                                    <p:anim calcmode="discrete" valueType="str">
                                      <p:cBhvr>
                                        <p:cTn id="62" dur="2000" fill="hold"/>
                                        <p:tgtEl>
                                          <p:spTgt spid="4"/>
                                        </p:tgtEl>
                                        <p:attrNameLst>
                                          <p:attrName>style.visibility</p:attrName>
                                        </p:attrNameLst>
                                      </p:cBhvr>
                                      <p:tavLst>
                                        <p:tav tm="0">
                                          <p:val>
                                            <p:strVal val="hidden"/>
                                          </p:val>
                                        </p:tav>
                                        <p:tav tm="50000">
                                          <p:val>
                                            <p:strVal val="visible"/>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4" grpId="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Sigara İçmenin Tetiklediği Hastalıklar Nelerdir?</a:t>
            </a:r>
          </a:p>
        </p:txBody>
      </p:sp>
      <p:sp>
        <p:nvSpPr>
          <p:cNvPr id="3" name="Dikdörtgen 2"/>
          <p:cNvSpPr/>
          <p:nvPr/>
        </p:nvSpPr>
        <p:spPr>
          <a:xfrm>
            <a:off x="251520" y="2124139"/>
            <a:ext cx="3816424" cy="3970318"/>
          </a:xfrm>
          <a:prstGeom prst="rect">
            <a:avLst/>
          </a:prstGeom>
        </p:spPr>
        <p:txBody>
          <a:bodyPr wrap="square">
            <a:spAutoFit/>
          </a:bodyPr>
          <a:lstStyle/>
          <a:p>
            <a:r>
              <a:rPr lang="tr-TR" dirty="0">
                <a:solidFill>
                  <a:schemeClr val="bg1"/>
                </a:solidFill>
                <a:latin typeface="+mn-lt"/>
              </a:rPr>
              <a:t>Özellikle ciğerlerdeki ve kalpteki kan damarlarının daralması ve kalınlaşması</a:t>
            </a:r>
          </a:p>
          <a:p>
            <a:r>
              <a:rPr lang="tr-TR" dirty="0">
                <a:solidFill>
                  <a:schemeClr val="bg1"/>
                </a:solidFill>
                <a:latin typeface="+mn-lt"/>
              </a:rPr>
              <a:t>Solunumla ilgili enfeksiyonlar </a:t>
            </a:r>
          </a:p>
          <a:p>
            <a:r>
              <a:rPr lang="tr-TR" dirty="0">
                <a:solidFill>
                  <a:schemeClr val="bg1"/>
                </a:solidFill>
                <a:latin typeface="+mn-lt"/>
              </a:rPr>
              <a:t>Kronik bronşit </a:t>
            </a:r>
          </a:p>
          <a:p>
            <a:r>
              <a:rPr lang="tr-TR" dirty="0">
                <a:solidFill>
                  <a:schemeClr val="bg1"/>
                </a:solidFill>
                <a:latin typeface="+mn-lt"/>
              </a:rPr>
              <a:t>Zatürree </a:t>
            </a:r>
          </a:p>
          <a:p>
            <a:r>
              <a:rPr lang="tr-TR" dirty="0">
                <a:solidFill>
                  <a:schemeClr val="bg1"/>
                </a:solidFill>
                <a:latin typeface="+mn-lt"/>
              </a:rPr>
              <a:t>Astım </a:t>
            </a:r>
          </a:p>
          <a:p>
            <a:r>
              <a:rPr lang="tr-TR" dirty="0">
                <a:solidFill>
                  <a:schemeClr val="bg1"/>
                </a:solidFill>
                <a:latin typeface="+mn-lt"/>
              </a:rPr>
              <a:t>Mide ülseri </a:t>
            </a:r>
          </a:p>
          <a:p>
            <a:r>
              <a:rPr lang="tr-TR" dirty="0">
                <a:solidFill>
                  <a:schemeClr val="bg1"/>
                </a:solidFill>
                <a:latin typeface="+mn-lt"/>
              </a:rPr>
              <a:t>Damar hastalıkları </a:t>
            </a:r>
          </a:p>
          <a:p>
            <a:r>
              <a:rPr lang="tr-TR" dirty="0">
                <a:solidFill>
                  <a:schemeClr val="bg1"/>
                </a:solidFill>
                <a:latin typeface="+mn-lt"/>
              </a:rPr>
              <a:t>Kronik baş ağrıları </a:t>
            </a:r>
          </a:p>
          <a:p>
            <a:r>
              <a:rPr lang="tr-TR" dirty="0">
                <a:solidFill>
                  <a:schemeClr val="bg1"/>
                </a:solidFill>
                <a:latin typeface="+mn-lt"/>
              </a:rPr>
              <a:t>Felç </a:t>
            </a:r>
          </a:p>
          <a:p>
            <a:r>
              <a:rPr lang="tr-TR" dirty="0">
                <a:solidFill>
                  <a:schemeClr val="bg1"/>
                </a:solidFill>
                <a:latin typeface="+mn-lt"/>
              </a:rPr>
              <a:t>Parmaklarda kangren </a:t>
            </a:r>
          </a:p>
          <a:p>
            <a:r>
              <a:rPr lang="tr-TR" dirty="0">
                <a:solidFill>
                  <a:schemeClr val="bg1"/>
                </a:solidFill>
                <a:latin typeface="+mn-lt"/>
              </a:rPr>
              <a:t>Kalp krizi ve kalp ile ilgili hastalıklar </a:t>
            </a:r>
          </a:p>
          <a:p>
            <a:r>
              <a:rPr lang="tr-TR" dirty="0">
                <a:solidFill>
                  <a:schemeClr val="bg1"/>
                </a:solidFill>
                <a:latin typeface="+mn-lt"/>
              </a:rPr>
              <a:t>Akciğer, böbrek, pankreas, gırtlak, mesane, rahim ve mide kanseri </a:t>
            </a:r>
          </a:p>
        </p:txBody>
      </p:sp>
      <p:pic>
        <p:nvPicPr>
          <p:cNvPr id="8"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9209996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par>
                          <p:cTn id="44" fill="hold">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childTnLst>
                                </p:cTn>
                              </p:par>
                            </p:childTnLst>
                          </p:cTn>
                        </p:par>
                        <p:par>
                          <p:cTn id="52" fill="hold">
                            <p:stCondLst>
                              <p:cond delay="11500"/>
                            </p:stCondLst>
                            <p:childTnLst>
                              <p:par>
                                <p:cTn id="53" presetID="10" presetClass="entr" presetSubtype="0"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1520" y="265048"/>
            <a:ext cx="2952328" cy="738664"/>
          </a:xfrm>
          <a:prstGeom prst="rect">
            <a:avLst/>
          </a:prstGeom>
          <a:noFill/>
        </p:spPr>
        <p:txBody>
          <a:bodyPr wrap="square" rtlCol="0">
            <a:spAutoFit/>
          </a:bodyPr>
          <a:lstStyle/>
          <a:p>
            <a:r>
              <a:rPr lang="tr-TR" sz="4200" dirty="0">
                <a:solidFill>
                  <a:srgbClr val="FF0000"/>
                </a:solidFill>
                <a:latin typeface="+mn-lt"/>
              </a:rPr>
              <a:t>Katil Sigara!</a:t>
            </a:r>
          </a:p>
        </p:txBody>
      </p:sp>
      <p:sp>
        <p:nvSpPr>
          <p:cNvPr id="5" name="Dikdörtgen 4"/>
          <p:cNvSpPr/>
          <p:nvPr/>
        </p:nvSpPr>
        <p:spPr>
          <a:xfrm>
            <a:off x="331912" y="1412776"/>
            <a:ext cx="6840760" cy="4909036"/>
          </a:xfrm>
          <a:prstGeom prst="rect">
            <a:avLst/>
          </a:prstGeom>
        </p:spPr>
        <p:txBody>
          <a:bodyPr wrap="square">
            <a:spAutoFit/>
          </a:bodyPr>
          <a:lstStyle/>
          <a:p>
            <a:r>
              <a:rPr lang="tr-TR" sz="2000" dirty="0" smtClean="0">
                <a:latin typeface="+mn-lt"/>
              </a:rPr>
              <a:t>Sigara </a:t>
            </a:r>
            <a:r>
              <a:rPr lang="tr-TR" sz="2000" dirty="0">
                <a:latin typeface="+mn-lt"/>
              </a:rPr>
              <a:t>dünyadaki en </a:t>
            </a:r>
            <a:r>
              <a:rPr lang="tr-TR" sz="2000" dirty="0" smtClean="0">
                <a:latin typeface="+mn-lt"/>
              </a:rPr>
              <a:t>                                                                     büyük </a:t>
            </a:r>
            <a:r>
              <a:rPr lang="tr-TR" sz="2000" dirty="0">
                <a:latin typeface="+mn-lt"/>
              </a:rPr>
              <a:t>katildir!</a:t>
            </a:r>
          </a:p>
          <a:p>
            <a:endParaRPr lang="tr-TR" sz="700" dirty="0">
              <a:latin typeface="+mn-lt"/>
            </a:endParaRPr>
          </a:p>
          <a:p>
            <a:r>
              <a:rPr lang="tr-TR" sz="2000" dirty="0" smtClean="0">
                <a:latin typeface="+mn-lt"/>
              </a:rPr>
              <a:t>Her </a:t>
            </a:r>
            <a:r>
              <a:rPr lang="tr-TR" sz="2000" dirty="0">
                <a:latin typeface="+mn-lt"/>
              </a:rPr>
              <a:t>on üç saniyede </a:t>
            </a:r>
            <a:r>
              <a:rPr lang="tr-TR" sz="2000" dirty="0" smtClean="0">
                <a:latin typeface="+mn-lt"/>
              </a:rPr>
              <a:t>                                                                             bir </a:t>
            </a:r>
            <a:r>
              <a:rPr lang="tr-TR" sz="2000" dirty="0">
                <a:latin typeface="+mn-lt"/>
              </a:rPr>
              <a:t>insan sigaradan dolayı </a:t>
            </a:r>
            <a:r>
              <a:rPr lang="tr-TR" sz="2000" dirty="0" smtClean="0">
                <a:latin typeface="+mn-lt"/>
              </a:rPr>
              <a:t>ölüyor.</a:t>
            </a:r>
            <a:endParaRPr lang="tr-TR" sz="2000" dirty="0">
              <a:latin typeface="+mn-lt"/>
            </a:endParaRPr>
          </a:p>
          <a:p>
            <a:endParaRPr lang="tr-TR" sz="700" dirty="0">
              <a:latin typeface="+mn-lt"/>
            </a:endParaRPr>
          </a:p>
          <a:p>
            <a:r>
              <a:rPr lang="tr-TR" sz="2000" dirty="0" smtClean="0">
                <a:latin typeface="+mn-lt"/>
              </a:rPr>
              <a:t>Dünyada </a:t>
            </a:r>
            <a:r>
              <a:rPr lang="tr-TR" sz="2000" dirty="0">
                <a:latin typeface="+mn-lt"/>
              </a:rPr>
              <a:t>her sene </a:t>
            </a:r>
            <a:r>
              <a:rPr lang="tr-TR" sz="2000" dirty="0" smtClean="0">
                <a:latin typeface="+mn-lt"/>
              </a:rPr>
              <a:t>                                                                              4.9 </a:t>
            </a:r>
            <a:r>
              <a:rPr lang="tr-TR" sz="2000" dirty="0">
                <a:latin typeface="+mn-lt"/>
              </a:rPr>
              <a:t>milyon insan </a:t>
            </a:r>
            <a:r>
              <a:rPr lang="tr-TR" sz="2000" dirty="0" smtClean="0">
                <a:latin typeface="+mn-lt"/>
              </a:rPr>
              <a:t>                                                                                   sigaradan                                                                                             ölüyor</a:t>
            </a:r>
            <a:r>
              <a:rPr lang="tr-TR" sz="2000" dirty="0">
                <a:latin typeface="+mn-lt"/>
              </a:rPr>
              <a:t>…</a:t>
            </a:r>
          </a:p>
          <a:p>
            <a:endParaRPr lang="tr-TR" sz="700" dirty="0">
              <a:latin typeface="+mn-lt"/>
            </a:endParaRPr>
          </a:p>
          <a:p>
            <a:r>
              <a:rPr lang="tr-TR" sz="2000" dirty="0" smtClean="0">
                <a:latin typeface="+mn-lt"/>
              </a:rPr>
              <a:t>Yani </a:t>
            </a:r>
            <a:r>
              <a:rPr lang="tr-TR" sz="2000" dirty="0">
                <a:latin typeface="+mn-lt"/>
              </a:rPr>
              <a:t>günde </a:t>
            </a:r>
            <a:r>
              <a:rPr lang="tr-TR" sz="2000" dirty="0" smtClean="0">
                <a:latin typeface="+mn-lt"/>
              </a:rPr>
              <a:t>                                                                                    13.000 </a:t>
            </a:r>
            <a:r>
              <a:rPr lang="tr-TR" sz="2000" dirty="0">
                <a:latin typeface="+mn-lt"/>
              </a:rPr>
              <a:t>kişi</a:t>
            </a:r>
            <a:r>
              <a:rPr lang="tr-TR" sz="2000" dirty="0" smtClean="0">
                <a:latin typeface="+mn-lt"/>
              </a:rPr>
              <a:t>!</a:t>
            </a:r>
          </a:p>
          <a:p>
            <a:endParaRPr lang="tr-TR" sz="2000" dirty="0">
              <a:latin typeface="+mn-lt"/>
            </a:endParaRPr>
          </a:p>
          <a:p>
            <a:r>
              <a:rPr lang="tr-TR" sz="2400" b="1" dirty="0">
                <a:solidFill>
                  <a:srgbClr val="C00000"/>
                </a:solidFill>
                <a:latin typeface="+mn-lt"/>
              </a:rPr>
              <a:t>Siz bu </a:t>
            </a:r>
            <a:r>
              <a:rPr lang="tr-TR" sz="2400" b="1" dirty="0" smtClean="0">
                <a:solidFill>
                  <a:srgbClr val="C00000"/>
                </a:solidFill>
                <a:latin typeface="+mn-lt"/>
              </a:rPr>
              <a:t>yazıyı okurken                                                                 yaklaşık </a:t>
            </a:r>
            <a:r>
              <a:rPr lang="tr-TR" sz="2400" b="1" dirty="0">
                <a:solidFill>
                  <a:srgbClr val="C00000"/>
                </a:solidFill>
                <a:latin typeface="+mn-lt"/>
              </a:rPr>
              <a:t>3 kişi daha </a:t>
            </a:r>
            <a:r>
              <a:rPr lang="tr-TR" sz="2400" b="1" dirty="0" smtClean="0">
                <a:solidFill>
                  <a:srgbClr val="C00000"/>
                </a:solidFill>
                <a:latin typeface="+mn-lt"/>
              </a:rPr>
              <a:t>sigaradan</a:t>
            </a:r>
            <a:br>
              <a:rPr lang="tr-TR" sz="2400" b="1" dirty="0" smtClean="0">
                <a:solidFill>
                  <a:srgbClr val="C00000"/>
                </a:solidFill>
                <a:latin typeface="+mn-lt"/>
              </a:rPr>
            </a:br>
            <a:r>
              <a:rPr lang="tr-TR" sz="2400" b="1" dirty="0" smtClean="0">
                <a:solidFill>
                  <a:srgbClr val="C00000"/>
                </a:solidFill>
                <a:latin typeface="+mn-lt"/>
              </a:rPr>
              <a:t>dolayı </a:t>
            </a:r>
            <a:r>
              <a:rPr lang="tr-TR" sz="2400" b="1" dirty="0">
                <a:solidFill>
                  <a:srgbClr val="C00000"/>
                </a:solidFill>
                <a:latin typeface="+mn-lt"/>
              </a:rPr>
              <a:t>öldü bile!</a:t>
            </a:r>
          </a:p>
        </p:txBody>
      </p:sp>
    </p:spTree>
    <p:extLst>
      <p:ext uri="{BB962C8B-B14F-4D97-AF65-F5344CB8AC3E}">
        <p14:creationId xmlns:p14="http://schemas.microsoft.com/office/powerpoint/2010/main"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750"/>
                                        <p:tgtEl>
                                          <p:spTgt spid="5">
                                            <p:txEl>
                                              <p:pRg st="4" end="4"/>
                                            </p:txEl>
                                          </p:spTgt>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750"/>
                                        <p:tgtEl>
                                          <p:spTgt spid="5">
                                            <p:txEl>
                                              <p:pRg st="6" end="6"/>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19901" y="140434"/>
            <a:ext cx="4341305" cy="5016758"/>
          </a:xfrm>
          <a:prstGeom prst="rect">
            <a:avLst/>
          </a:prstGeom>
        </p:spPr>
        <p:txBody>
          <a:bodyPr wrap="square">
            <a:spAutoFit/>
          </a:bodyPr>
          <a:lstStyle/>
          <a:p>
            <a:r>
              <a:rPr lang="tr-TR" sz="2000" dirty="0" smtClean="0">
                <a:latin typeface="+mn-lt"/>
              </a:rPr>
              <a:t>Hüma’nın </a:t>
            </a:r>
            <a:r>
              <a:rPr lang="tr-TR" sz="2000" dirty="0">
                <a:latin typeface="+mn-lt"/>
              </a:rPr>
              <a:t>annesi ve babası sigara tiryakisi idi. Hüma düşük kilo ile doğmuştu. Doktorlar hastaneden hemen çıkmasına izin vermemişler, onu kuvöze almışlardı. Sigara içen anne babaların çocuklarında düşük kilolu doğum problemi çok sık görülürmüş. </a:t>
            </a:r>
          </a:p>
          <a:p>
            <a:r>
              <a:rPr lang="tr-TR" sz="2000" dirty="0">
                <a:latin typeface="+mn-lt"/>
              </a:rPr>
              <a:t>Hüma’nın anne ve babası onu eve getirdiklerinde başlangıçta yanında sigara içmemeye çalışıyorlardı. Fakat birkaç ay sonra tekrar bebeklerinin yanında sigara içmeye başladılar. Bulundukları ortamı hep havalandırsalar da küçük Hüma o sigaraların dumanını soluyordu. </a:t>
            </a:r>
          </a:p>
          <a:p>
            <a:r>
              <a:rPr lang="tr-TR" sz="2000" dirty="0">
                <a:latin typeface="+mn-lt"/>
              </a:rPr>
              <a:t>Aradan seneler </a:t>
            </a:r>
            <a:r>
              <a:rPr lang="tr-TR" sz="2000" dirty="0" smtClean="0">
                <a:latin typeface="+mn-lt"/>
              </a:rPr>
              <a:t>geçti…</a:t>
            </a:r>
            <a:endParaRPr lang="tr-TR" sz="2000" dirty="0">
              <a:latin typeface="+mn-lt"/>
            </a:endParaRPr>
          </a:p>
        </p:txBody>
      </p:sp>
      <p:sp>
        <p:nvSpPr>
          <p:cNvPr id="5" name="Oval Callout 4"/>
          <p:cNvSpPr/>
          <p:nvPr/>
        </p:nvSpPr>
        <p:spPr>
          <a:xfrm>
            <a:off x="4761206" y="140434"/>
            <a:ext cx="4032448" cy="2508758"/>
          </a:xfrm>
          <a:prstGeom prst="wedgeEllipseCallout">
            <a:avLst>
              <a:gd name="adj1" fmla="val 65036"/>
              <a:gd name="adj2" fmla="val 393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200" dirty="0" smtClean="0"/>
              <a:t>Sizce bu öykünün devamı nasıl gelişmiştir.</a:t>
            </a:r>
            <a:endParaRPr lang="tr-TR" sz="3200" dirty="0"/>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476672"/>
            <a:ext cx="921524" cy="542925"/>
          </a:xfrm>
          <a:prstGeom prst="rect">
            <a:avLst/>
          </a:prstGeom>
        </p:spPr>
      </p:pic>
    </p:spTree>
    <p:extLst>
      <p:ext uri="{BB962C8B-B14F-4D97-AF65-F5344CB8AC3E}">
        <p14:creationId xmlns:p14="http://schemas.microsoft.com/office/powerpoint/2010/main" val="29831867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19901" y="548680"/>
            <a:ext cx="4341305" cy="5632311"/>
          </a:xfrm>
          <a:prstGeom prst="rect">
            <a:avLst/>
          </a:prstGeom>
        </p:spPr>
        <p:txBody>
          <a:bodyPr wrap="square">
            <a:spAutoFit/>
          </a:bodyPr>
          <a:lstStyle/>
          <a:p>
            <a:r>
              <a:rPr lang="tr-TR" sz="2400" dirty="0" smtClean="0">
                <a:latin typeface="+mn-lt"/>
              </a:rPr>
              <a:t>Biz </a:t>
            </a:r>
            <a:r>
              <a:rPr lang="tr-TR" sz="2400" dirty="0">
                <a:latin typeface="+mn-lt"/>
              </a:rPr>
              <a:t>kendimiz sigara içmesek de sigara içilen ortamlarda bulunmamız aynı sigara içenler gibi hastalanmamıza sebep olabilir. </a:t>
            </a:r>
            <a:endParaRPr lang="tr-TR" sz="2400" dirty="0" smtClean="0">
              <a:latin typeface="+mn-lt"/>
            </a:endParaRPr>
          </a:p>
          <a:p>
            <a:endParaRPr lang="tr-TR" sz="2400" dirty="0">
              <a:latin typeface="+mn-lt"/>
            </a:endParaRPr>
          </a:p>
          <a:p>
            <a:r>
              <a:rPr lang="tr-TR" sz="2400" dirty="0" smtClean="0">
                <a:latin typeface="+mn-lt"/>
              </a:rPr>
              <a:t>Kendisi </a:t>
            </a:r>
            <a:r>
              <a:rPr lang="tr-TR" sz="2400" dirty="0">
                <a:latin typeface="+mn-lt"/>
              </a:rPr>
              <a:t>içmediği hâlde sigara içilen ortamda bulunan kişilere </a:t>
            </a:r>
            <a:r>
              <a:rPr lang="tr-TR" sz="2400" b="1" dirty="0">
                <a:latin typeface="+mn-lt"/>
              </a:rPr>
              <a:t>pasif içici </a:t>
            </a:r>
            <a:r>
              <a:rPr lang="tr-TR" sz="2400" dirty="0">
                <a:latin typeface="+mn-lt"/>
              </a:rPr>
              <a:t>denir. </a:t>
            </a:r>
          </a:p>
          <a:p>
            <a:endParaRPr lang="tr-TR" sz="2400" dirty="0" smtClean="0">
              <a:latin typeface="+mn-lt"/>
            </a:endParaRPr>
          </a:p>
          <a:p>
            <a:r>
              <a:rPr lang="tr-TR" sz="2400" dirty="0" smtClean="0">
                <a:latin typeface="+mn-lt"/>
              </a:rPr>
              <a:t>Pasif </a:t>
            </a:r>
            <a:r>
              <a:rPr lang="tr-TR" sz="2400" dirty="0">
                <a:latin typeface="+mn-lt"/>
              </a:rPr>
              <a:t>içici olarak sigara dumanına maruz kalan milyonlarca insan sigaranın neden olduğu hastalıklar yüzünden hayatını kaybetmektedir.</a:t>
            </a:r>
          </a:p>
        </p:txBody>
      </p:sp>
      <p:sp>
        <p:nvSpPr>
          <p:cNvPr id="5" name="Oval Callout 4"/>
          <p:cNvSpPr/>
          <p:nvPr/>
        </p:nvSpPr>
        <p:spPr>
          <a:xfrm>
            <a:off x="4788024" y="260648"/>
            <a:ext cx="4032448" cy="2508758"/>
          </a:xfrm>
          <a:prstGeom prst="wedgeEllipseCallout">
            <a:avLst>
              <a:gd name="adj1" fmla="val 30017"/>
              <a:gd name="adj2" fmla="val 8072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3600" dirty="0"/>
              <a:t>Ben içmiyorum ki!</a:t>
            </a:r>
          </a:p>
        </p:txBody>
      </p:sp>
    </p:spTree>
    <p:extLst>
      <p:ext uri="{BB962C8B-B14F-4D97-AF65-F5344CB8AC3E}">
        <p14:creationId xmlns:p14="http://schemas.microsoft.com/office/powerpoint/2010/main" val="5255395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251520" y="448862"/>
            <a:ext cx="3888432" cy="3477875"/>
          </a:xfrm>
          <a:prstGeom prst="rect">
            <a:avLst/>
          </a:prstGeom>
        </p:spPr>
        <p:txBody>
          <a:bodyPr wrap="square">
            <a:spAutoFit/>
          </a:bodyPr>
          <a:lstStyle/>
          <a:p>
            <a:r>
              <a:rPr lang="tr-TR" sz="2000" dirty="0" smtClean="0">
                <a:latin typeface="+mn-lt"/>
              </a:rPr>
              <a:t>Sigaradan </a:t>
            </a:r>
            <a:r>
              <a:rPr lang="tr-TR" sz="2000" dirty="0">
                <a:latin typeface="+mn-lt"/>
              </a:rPr>
              <a:t>çıkan dumanda bulunan kimyasal maddelerin kırk kadarı </a:t>
            </a:r>
            <a:r>
              <a:rPr lang="tr-TR" sz="2000" dirty="0" smtClean="0">
                <a:latin typeface="+mn-lt"/>
              </a:rPr>
              <a:t>kanser yapıcıdır. Bir </a:t>
            </a:r>
            <a:r>
              <a:rPr lang="tr-TR" sz="2000" dirty="0">
                <a:latin typeface="+mn-lt"/>
              </a:rPr>
              <a:t>kişi</a:t>
            </a:r>
            <a:r>
              <a:rPr lang="tr-TR" sz="2000" dirty="0" smtClean="0">
                <a:latin typeface="+mn-lt"/>
              </a:rPr>
              <a:t>­ sigara </a:t>
            </a:r>
            <a:r>
              <a:rPr lang="tr-TR" sz="2000" dirty="0">
                <a:latin typeface="+mn-lt"/>
              </a:rPr>
              <a:t>dumanını içine çektikten sonra tekrar dışarı </a:t>
            </a:r>
            <a:r>
              <a:rPr lang="tr-TR" sz="2000" dirty="0" smtClean="0">
                <a:latin typeface="+mn-lt"/>
              </a:rPr>
              <a:t>üflediğinde, içine çektiğinden çok </a:t>
            </a:r>
            <a:r>
              <a:rPr lang="tr-TR" sz="2000" dirty="0">
                <a:latin typeface="+mn-lt"/>
              </a:rPr>
              <a:t>daha fazla ze­hirli </a:t>
            </a:r>
            <a:r>
              <a:rPr lang="tr-TR" sz="2000" dirty="0" smtClean="0">
                <a:latin typeface="+mn-lt"/>
              </a:rPr>
              <a:t>maddeyi dumanıyla dışarı bırakır. Sigara </a:t>
            </a:r>
            <a:r>
              <a:rPr lang="tr-TR" sz="2000" dirty="0">
                <a:latin typeface="+mn-lt"/>
              </a:rPr>
              <a:t>içilen or­tamda bulunan diğer kişiler bu siga­ra dumanını soluduklarında onlar da çok zehirli bir maddeyi içlerine çekmiş olurlar</a:t>
            </a:r>
            <a:r>
              <a:rPr lang="tr-TR" sz="2000" dirty="0" smtClean="0">
                <a:latin typeface="+mn-lt"/>
              </a:rPr>
              <a:t>.</a:t>
            </a:r>
          </a:p>
        </p:txBody>
      </p:sp>
      <p:sp>
        <p:nvSpPr>
          <p:cNvPr id="5" name="Oval Callout 4"/>
          <p:cNvSpPr/>
          <p:nvPr/>
        </p:nvSpPr>
        <p:spPr>
          <a:xfrm>
            <a:off x="4139952" y="188640"/>
            <a:ext cx="3960440" cy="2653495"/>
          </a:xfrm>
          <a:prstGeom prst="wedgeEllipseCallout">
            <a:avLst>
              <a:gd name="adj1" fmla="val 19397"/>
              <a:gd name="adj2" fmla="val 765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t>Sen İçmiyorsun. Doğru!</a:t>
            </a:r>
          </a:p>
          <a:p>
            <a:pPr algn="ctr"/>
            <a:r>
              <a:rPr lang="tr-TR" sz="2400" dirty="0"/>
              <a:t>Hiç İçme!</a:t>
            </a:r>
          </a:p>
          <a:p>
            <a:pPr algn="ctr"/>
            <a:r>
              <a:rPr lang="tr-TR" sz="2400" dirty="0"/>
              <a:t>Ama Unutma!</a:t>
            </a:r>
          </a:p>
        </p:txBody>
      </p:sp>
      <p:sp>
        <p:nvSpPr>
          <p:cNvPr id="6" name="Explosion 2 5"/>
          <p:cNvSpPr/>
          <p:nvPr/>
        </p:nvSpPr>
        <p:spPr>
          <a:xfrm>
            <a:off x="503548" y="4077072"/>
            <a:ext cx="4140460" cy="2664296"/>
          </a:xfrm>
          <a:prstGeom prst="irregularSeal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a:t>Kimsenin başkasına bunu yapmaya hakkı yok! </a:t>
            </a:r>
          </a:p>
        </p:txBody>
      </p:sp>
    </p:spTree>
    <p:extLst>
      <p:ext uri="{BB962C8B-B14F-4D97-AF65-F5344CB8AC3E}">
        <p14:creationId xmlns:p14="http://schemas.microsoft.com/office/powerpoint/2010/main" val="9280982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500"/>
                                  </p:stCondLst>
                                  <p:iterate type="wd">
                                    <p:tmAbs val="200"/>
                                  </p:iterate>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par>
                          <p:cTn id="14" fill="hold">
                            <p:stCondLst>
                              <p:cond delay="11601"/>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fltVal val="0"/>
                                          </p:val>
                                        </p:tav>
                                        <p:tav tm="100000">
                                          <p:val>
                                            <p:strVal val="#ppt_w"/>
                                          </p:val>
                                        </p:tav>
                                      </p:tavLst>
                                    </p:anim>
                                    <p:anim calcmode="lin" valueType="num">
                                      <p:cBhvr>
                                        <p:cTn id="18" dur="1750" fill="hold"/>
                                        <p:tgtEl>
                                          <p:spTgt spid="6"/>
                                        </p:tgtEl>
                                        <p:attrNameLst>
                                          <p:attrName>ppt_h</p:attrName>
                                        </p:attrNameLst>
                                      </p:cBhvr>
                                      <p:tavLst>
                                        <p:tav tm="0">
                                          <p:val>
                                            <p:fltVal val="0"/>
                                          </p:val>
                                        </p:tav>
                                        <p:tav tm="100000">
                                          <p:val>
                                            <p:strVal val="#ppt_h"/>
                                          </p:val>
                                        </p:tav>
                                      </p:tavLst>
                                    </p:anim>
                                    <p:animEffect transition="in" filter="fade">
                                      <p:cBhvr>
                                        <p:cTn id="1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rot="21008897">
            <a:off x="547307" y="582661"/>
            <a:ext cx="453753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sz="3600" b="1" dirty="0" smtClean="0"/>
              <a:t>Sigara </a:t>
            </a:r>
            <a:r>
              <a:rPr lang="tr-TR" sz="3600" b="1" dirty="0"/>
              <a:t>içilen ortamda </a:t>
            </a:r>
            <a:r>
              <a:rPr lang="tr-TR" sz="4400" b="1" dirty="0"/>
              <a:t>durma</a:t>
            </a:r>
            <a:r>
              <a:rPr lang="tr-TR" sz="4400" b="1" dirty="0" smtClean="0"/>
              <a:t>!</a:t>
            </a:r>
            <a:endParaRPr lang="tr-TR" sz="3600" b="1" dirty="0"/>
          </a:p>
        </p:txBody>
      </p:sp>
      <p:sp>
        <p:nvSpPr>
          <p:cNvPr id="5" name="Dikdörtgen 3"/>
          <p:cNvSpPr/>
          <p:nvPr/>
        </p:nvSpPr>
        <p:spPr>
          <a:xfrm rot="246248">
            <a:off x="3820897" y="5117367"/>
            <a:ext cx="4971271"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sz="3600" b="1" dirty="0"/>
              <a:t>Yanında sigara içilmesine </a:t>
            </a:r>
            <a:r>
              <a:rPr lang="tr-TR" sz="4400" b="1" dirty="0"/>
              <a:t>izin verme! </a:t>
            </a:r>
            <a:endParaRPr lang="tr-TR" sz="3200" b="1" dirty="0"/>
          </a:p>
        </p:txBody>
      </p:sp>
    </p:spTree>
    <p:extLst>
      <p:ext uri="{BB962C8B-B14F-4D97-AF65-F5344CB8AC3E}">
        <p14:creationId xmlns:p14="http://schemas.microsoft.com/office/powerpoint/2010/main" val="19264786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67544" y="1115943"/>
            <a:ext cx="8136904" cy="1200329"/>
          </a:xfrm>
          <a:prstGeom prst="rect">
            <a:avLst/>
          </a:prstGeom>
        </p:spPr>
        <p:txBody>
          <a:bodyPr wrap="square">
            <a:spAutoFit/>
          </a:bodyPr>
          <a:lstStyle/>
          <a:p>
            <a:pPr algn="ctr"/>
            <a:r>
              <a:rPr lang="tr-TR" sz="3600" dirty="0" smtClean="0">
                <a:solidFill>
                  <a:schemeClr val="bg1"/>
                </a:solidFill>
                <a:latin typeface="Comic Sans MS" panose="030F0702030302020204" pitchFamily="66" charset="0"/>
              </a:rPr>
              <a:t>Bulunduğun ortamda sigara içen veya içmek isteyen biri olursa</a:t>
            </a:r>
            <a:endParaRPr lang="tr-TR" sz="3600" dirty="0">
              <a:solidFill>
                <a:schemeClr val="bg1"/>
              </a:solidFill>
              <a:latin typeface="Comic Sans MS" panose="030F0702030302020204" pitchFamily="66" charset="0"/>
            </a:endParaRPr>
          </a:p>
        </p:txBody>
      </p:sp>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7" name="Dikdörtgen 3"/>
          <p:cNvSpPr/>
          <p:nvPr/>
        </p:nvSpPr>
        <p:spPr>
          <a:xfrm>
            <a:off x="1143312" y="3899956"/>
            <a:ext cx="3312368" cy="1200329"/>
          </a:xfrm>
          <a:prstGeom prst="rect">
            <a:avLst/>
          </a:prstGeom>
        </p:spPr>
        <p:txBody>
          <a:bodyPr wrap="square">
            <a:spAutoFit/>
          </a:bodyPr>
          <a:lstStyle/>
          <a:p>
            <a:pPr algn="ctr"/>
            <a:r>
              <a:rPr lang="tr-TR" sz="3600" dirty="0" smtClean="0">
                <a:solidFill>
                  <a:srgbClr val="FFFF00"/>
                </a:solidFill>
                <a:latin typeface="Comic Sans MS" panose="030F0702030302020204" pitchFamily="66" charset="0"/>
              </a:rPr>
              <a:t>NASIL UYARIRSIN</a:t>
            </a:r>
            <a:r>
              <a:rPr lang="tr-TR" sz="3600" dirty="0">
                <a:solidFill>
                  <a:srgbClr val="FFFF00"/>
                </a:solidFill>
                <a:latin typeface="Comic Sans MS" panose="030F0702030302020204" pitchFamily="66" charset="0"/>
              </a:rPr>
              <a:t>?</a:t>
            </a:r>
            <a:endParaRPr lang="tr-TR" sz="3600" dirty="0" smtClean="0">
              <a:solidFill>
                <a:srgbClr val="FFFF00"/>
              </a:solidFill>
              <a:latin typeface="Comic Sans MS" panose="030F0702030302020204" pitchFamily="66" charset="0"/>
            </a:endParaRPr>
          </a:p>
        </p:txBody>
      </p:sp>
      <p:sp>
        <p:nvSpPr>
          <p:cNvPr id="8" name="Dikdörtgen 3"/>
          <p:cNvSpPr/>
          <p:nvPr/>
        </p:nvSpPr>
        <p:spPr>
          <a:xfrm>
            <a:off x="4860032" y="3068960"/>
            <a:ext cx="3312368" cy="2862322"/>
          </a:xfrm>
          <a:prstGeom prst="rect">
            <a:avLst/>
          </a:prstGeom>
        </p:spPr>
        <p:txBody>
          <a:bodyPr wrap="square">
            <a:spAutoFit/>
          </a:bodyPr>
          <a:lstStyle/>
          <a:p>
            <a:pPr algn="ctr"/>
            <a:r>
              <a:rPr lang="tr-TR" sz="3600" dirty="0" smtClean="0">
                <a:solidFill>
                  <a:srgbClr val="FFFF00"/>
                </a:solidFill>
                <a:latin typeface="Comic Sans MS" panose="030F0702030302020204" pitchFamily="66" charset="0"/>
              </a:rPr>
              <a:t>SİGARA İÇİLMESİNE NASIL ENGEL OLURSUN?</a:t>
            </a:r>
            <a:endParaRPr lang="tr-TR" sz="36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7024832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3100"/>
                            </p:stCondLst>
                            <p:childTnLst>
                              <p:par>
                                <p:cTn id="13" presetID="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36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1173044" y="1245442"/>
            <a:ext cx="7164288" cy="3323987"/>
          </a:xfrm>
          <a:prstGeom prst="rect">
            <a:avLst/>
          </a:prstGeom>
        </p:spPr>
        <p:txBody>
          <a:bodyPr wrap="square">
            <a:spAutoFit/>
          </a:bodyPr>
          <a:lstStyle/>
          <a:p>
            <a:r>
              <a:rPr lang="tr-TR" sz="3000" dirty="0">
                <a:solidFill>
                  <a:schemeClr val="bg1"/>
                </a:solidFill>
                <a:latin typeface="Comic Sans MS" panose="030F0702030302020204" pitchFamily="66" charset="0"/>
              </a:rPr>
              <a:t>Sana uzatılan sigaraya bir kere </a:t>
            </a:r>
            <a:r>
              <a:rPr lang="tr-TR" sz="3000" dirty="0" smtClean="0">
                <a:solidFill>
                  <a:schemeClr val="bg1"/>
                </a:solidFill>
                <a:latin typeface="Comic Sans MS" panose="030F0702030302020204" pitchFamily="66" charset="0"/>
              </a:rPr>
              <a:t/>
            </a:r>
            <a:br>
              <a:rPr lang="tr-TR" sz="3000" dirty="0" smtClean="0">
                <a:solidFill>
                  <a:schemeClr val="bg1"/>
                </a:solidFill>
                <a:latin typeface="Comic Sans MS" panose="030F0702030302020204" pitchFamily="66" charset="0"/>
              </a:rPr>
            </a:br>
            <a:r>
              <a:rPr lang="tr-TR" sz="3000" dirty="0" smtClean="0">
                <a:solidFill>
                  <a:schemeClr val="bg1"/>
                </a:solidFill>
                <a:latin typeface="Comic Sans MS" panose="030F0702030302020204" pitchFamily="66" charset="0"/>
              </a:rPr>
              <a:t>¨</a:t>
            </a:r>
            <a:r>
              <a:rPr lang="tr-TR" sz="3000" b="1" dirty="0" smtClean="0">
                <a:solidFill>
                  <a:srgbClr val="00B0F0"/>
                </a:solidFill>
                <a:latin typeface="Comic Sans MS" panose="030F0702030302020204" pitchFamily="66" charset="0"/>
              </a:rPr>
              <a:t>Hayır!</a:t>
            </a:r>
            <a:r>
              <a:rPr lang="tr-TR" sz="3000" dirty="0" smtClean="0">
                <a:solidFill>
                  <a:schemeClr val="bg1"/>
                </a:solidFill>
                <a:latin typeface="Comic Sans MS" panose="030F0702030302020204" pitchFamily="66" charset="0"/>
              </a:rPr>
              <a:t>” </a:t>
            </a:r>
            <a:r>
              <a:rPr lang="tr-TR" sz="3000" dirty="0">
                <a:solidFill>
                  <a:schemeClr val="bg1"/>
                </a:solidFill>
                <a:latin typeface="Comic Sans MS" panose="030F0702030302020204" pitchFamily="66" charset="0"/>
              </a:rPr>
              <a:t>dersen daha sonrakilere de </a:t>
            </a:r>
            <a:r>
              <a:rPr lang="tr-TR" sz="3000" dirty="0" smtClean="0">
                <a:solidFill>
                  <a:schemeClr val="bg1"/>
                </a:solidFill>
                <a:latin typeface="Comic Sans MS" panose="030F0702030302020204" pitchFamily="66" charset="0"/>
              </a:rPr>
              <a:t>¨</a:t>
            </a:r>
            <a:r>
              <a:rPr lang="tr-TR" sz="3000" b="1" dirty="0" smtClean="0">
                <a:solidFill>
                  <a:schemeClr val="accent6">
                    <a:lumMod val="60000"/>
                    <a:lumOff val="40000"/>
                  </a:schemeClr>
                </a:solidFill>
                <a:latin typeface="Comic Sans MS" panose="030F0702030302020204" pitchFamily="66" charset="0"/>
              </a:rPr>
              <a:t>Hayır!</a:t>
            </a:r>
            <a:r>
              <a:rPr lang="tr-TR" sz="3000" dirty="0" smtClean="0">
                <a:solidFill>
                  <a:schemeClr val="bg1"/>
                </a:solidFill>
                <a:latin typeface="Comic Sans MS" panose="030F0702030302020204" pitchFamily="66" charset="0"/>
              </a:rPr>
              <a:t>” </a:t>
            </a:r>
            <a:r>
              <a:rPr lang="tr-TR" sz="3000" dirty="0">
                <a:solidFill>
                  <a:schemeClr val="bg1"/>
                </a:solidFill>
                <a:latin typeface="Comic Sans MS" panose="030F0702030302020204" pitchFamily="66" charset="0"/>
              </a:rPr>
              <a:t>dersin</a:t>
            </a:r>
            <a:r>
              <a:rPr lang="tr-TR" sz="3000" dirty="0" smtClean="0">
                <a:solidFill>
                  <a:schemeClr val="bg1"/>
                </a:solidFill>
                <a:latin typeface="Comic Sans MS" panose="030F0702030302020204" pitchFamily="66" charset="0"/>
              </a:rPr>
              <a:t>!</a:t>
            </a:r>
          </a:p>
          <a:p>
            <a:r>
              <a:rPr lang="tr-TR" sz="3000" dirty="0" smtClean="0">
                <a:solidFill>
                  <a:schemeClr val="bg1"/>
                </a:solidFill>
                <a:latin typeface="Comic Sans MS" panose="030F0702030302020204" pitchFamily="66" charset="0"/>
              </a:rPr>
              <a:t>¨</a:t>
            </a:r>
            <a:r>
              <a:rPr lang="tr-TR" sz="3000" b="1" dirty="0">
                <a:solidFill>
                  <a:srgbClr val="FFC000"/>
                </a:solidFill>
                <a:latin typeface="Comic Sans MS" panose="030F0702030302020204" pitchFamily="66" charset="0"/>
              </a:rPr>
              <a:t>Hayır!</a:t>
            </a:r>
            <a:r>
              <a:rPr lang="tr-TR" sz="3000" dirty="0" smtClean="0">
                <a:solidFill>
                  <a:schemeClr val="bg1"/>
                </a:solidFill>
                <a:latin typeface="Comic Sans MS" panose="030F0702030302020204" pitchFamily="66" charset="0"/>
              </a:rPr>
              <a:t>” </a:t>
            </a:r>
            <a:r>
              <a:rPr lang="tr-TR" sz="3000" dirty="0">
                <a:solidFill>
                  <a:schemeClr val="bg1"/>
                </a:solidFill>
                <a:latin typeface="Comic Sans MS" panose="030F0702030302020204" pitchFamily="66" charset="0"/>
              </a:rPr>
              <a:t>demeyi öğren</a:t>
            </a:r>
            <a:r>
              <a:rPr lang="tr-TR" sz="3000" dirty="0" smtClean="0">
                <a:solidFill>
                  <a:schemeClr val="bg1"/>
                </a:solidFill>
                <a:latin typeface="Comic Sans MS" panose="030F0702030302020204" pitchFamily="66" charset="0"/>
              </a:rPr>
              <a:t>!</a:t>
            </a:r>
          </a:p>
          <a:p>
            <a:r>
              <a:rPr lang="tr-TR" sz="3000" dirty="0">
                <a:solidFill>
                  <a:schemeClr val="bg1"/>
                </a:solidFill>
                <a:latin typeface="Comic Sans MS" panose="030F0702030302020204" pitchFamily="66" charset="0"/>
              </a:rPr>
              <a:t>K</a:t>
            </a:r>
            <a:r>
              <a:rPr lang="tr-TR" sz="3000" dirty="0" smtClean="0">
                <a:solidFill>
                  <a:schemeClr val="bg1"/>
                </a:solidFill>
                <a:latin typeface="Comic Sans MS" panose="030F0702030302020204" pitchFamily="66" charset="0"/>
              </a:rPr>
              <a:t>aç farklı şekilde </a:t>
            </a:r>
            <a:r>
              <a:rPr lang="tr-TR" sz="3000" b="1" dirty="0">
                <a:solidFill>
                  <a:srgbClr val="FF0000"/>
                </a:solidFill>
                <a:latin typeface="Comic Sans MS" panose="030F0702030302020204" pitchFamily="66" charset="0"/>
              </a:rPr>
              <a:t>hayır </a:t>
            </a:r>
            <a:r>
              <a:rPr lang="tr-TR" sz="3000" dirty="0" smtClean="0">
                <a:solidFill>
                  <a:schemeClr val="bg1"/>
                </a:solidFill>
                <a:latin typeface="Comic Sans MS" panose="030F0702030302020204" pitchFamily="66" charset="0"/>
              </a:rPr>
              <a:t>cevabı verip sigara içmeyi reddedebiliriz? </a:t>
            </a:r>
            <a:r>
              <a:rPr lang="tr-TR" sz="3000" dirty="0">
                <a:solidFill>
                  <a:schemeClr val="bg1"/>
                </a:solidFill>
                <a:latin typeface="Comic Sans MS" panose="030F0702030302020204" pitchFamily="66" charset="0"/>
              </a:rPr>
              <a:t>Haydi, </a:t>
            </a:r>
            <a:r>
              <a:rPr lang="tr-TR" sz="3000" dirty="0" smtClean="0">
                <a:solidFill>
                  <a:schemeClr val="bg1"/>
                </a:solidFill>
                <a:latin typeface="Comic Sans MS" panose="030F0702030302020204" pitchFamily="66" charset="0"/>
              </a:rPr>
              <a:t>birlikte düşünelim!</a:t>
            </a:r>
            <a:endParaRPr lang="tr-TR" sz="3000" dirty="0">
              <a:solidFill>
                <a:schemeClr val="bg1"/>
              </a:solidFill>
              <a:latin typeface="Comic Sans MS" panose="030F0702030302020204" pitchFamily="66" charset="0"/>
            </a:endParaRPr>
          </a:p>
        </p:txBody>
      </p:sp>
      <p:sp>
        <p:nvSpPr>
          <p:cNvPr id="6" name="TextBox 5"/>
          <p:cNvSpPr txBox="1"/>
          <p:nvPr/>
        </p:nvSpPr>
        <p:spPr>
          <a:xfrm rot="1251325">
            <a:off x="137001" y="6195788"/>
            <a:ext cx="1372492" cy="523220"/>
          </a:xfrm>
          <a:prstGeom prst="rect">
            <a:avLst/>
          </a:prstGeom>
          <a:noFill/>
        </p:spPr>
        <p:txBody>
          <a:bodyPr wrap="none" rtlCol="0">
            <a:spAutoFit/>
          </a:bodyPr>
          <a:lstStyle/>
          <a:p>
            <a:r>
              <a:rPr lang="tr-TR" sz="2800" b="1" dirty="0">
                <a:solidFill>
                  <a:srgbClr val="FFC000"/>
                </a:solidFill>
                <a:latin typeface="Comic Sans MS" panose="030F0702030302020204" pitchFamily="66" charset="0"/>
              </a:rPr>
              <a:t>Hayır! </a:t>
            </a:r>
          </a:p>
        </p:txBody>
      </p:sp>
      <p:sp>
        <p:nvSpPr>
          <p:cNvPr id="7" name="TextBox 6"/>
          <p:cNvSpPr txBox="1"/>
          <p:nvPr/>
        </p:nvSpPr>
        <p:spPr>
          <a:xfrm rot="20595560">
            <a:off x="1799429" y="140244"/>
            <a:ext cx="1032655" cy="400110"/>
          </a:xfrm>
          <a:prstGeom prst="rect">
            <a:avLst/>
          </a:prstGeom>
          <a:noFill/>
        </p:spPr>
        <p:txBody>
          <a:bodyPr wrap="none" rtlCol="0">
            <a:spAutoFit/>
          </a:bodyPr>
          <a:lstStyle/>
          <a:p>
            <a:r>
              <a:rPr lang="tr-TR" sz="2000" b="1" dirty="0">
                <a:solidFill>
                  <a:srgbClr val="FF0000"/>
                </a:solidFill>
                <a:latin typeface="Comic Sans MS" panose="030F0702030302020204" pitchFamily="66" charset="0"/>
              </a:rPr>
              <a:t>Hayır! </a:t>
            </a:r>
          </a:p>
        </p:txBody>
      </p:sp>
      <p:sp>
        <p:nvSpPr>
          <p:cNvPr id="8" name="TextBox 7"/>
          <p:cNvSpPr txBox="1"/>
          <p:nvPr/>
        </p:nvSpPr>
        <p:spPr>
          <a:xfrm rot="1185388">
            <a:off x="7736046" y="226948"/>
            <a:ext cx="1202573" cy="461665"/>
          </a:xfrm>
          <a:prstGeom prst="rect">
            <a:avLst/>
          </a:prstGeom>
          <a:noFill/>
        </p:spPr>
        <p:txBody>
          <a:bodyPr wrap="none" rtlCol="0">
            <a:spAutoFit/>
          </a:bodyPr>
          <a:lstStyle/>
          <a:p>
            <a:r>
              <a:rPr lang="tr-TR" sz="2400" b="1" dirty="0">
                <a:solidFill>
                  <a:srgbClr val="00B0F0"/>
                </a:solidFill>
                <a:latin typeface="Comic Sans MS" panose="030F0702030302020204" pitchFamily="66" charset="0"/>
              </a:rPr>
              <a:t>Hayır! </a:t>
            </a:r>
          </a:p>
        </p:txBody>
      </p:sp>
      <p:sp>
        <p:nvSpPr>
          <p:cNvPr id="9" name="TextBox 8"/>
          <p:cNvSpPr txBox="1"/>
          <p:nvPr/>
        </p:nvSpPr>
        <p:spPr>
          <a:xfrm rot="18489788">
            <a:off x="7776918" y="5928131"/>
            <a:ext cx="1544012" cy="584775"/>
          </a:xfrm>
          <a:prstGeom prst="rect">
            <a:avLst/>
          </a:prstGeom>
          <a:noFill/>
        </p:spPr>
        <p:txBody>
          <a:bodyPr wrap="none" rtlCol="0">
            <a:spAutoFit/>
          </a:bodyPr>
          <a:lstStyle/>
          <a:p>
            <a:r>
              <a:rPr lang="tr-TR" sz="3200" b="1" dirty="0">
                <a:solidFill>
                  <a:schemeClr val="accent6">
                    <a:lumMod val="60000"/>
                    <a:lumOff val="40000"/>
                  </a:schemeClr>
                </a:solidFill>
                <a:latin typeface="Comic Sans MS" panose="030F0702030302020204" pitchFamily="66" charset="0"/>
              </a:rPr>
              <a:t>Hayır! </a:t>
            </a:r>
          </a:p>
        </p:txBody>
      </p:sp>
    </p:spTree>
    <p:extLst>
      <p:ext uri="{BB962C8B-B14F-4D97-AF65-F5344CB8AC3E}">
        <p14:creationId xmlns:p14="http://schemas.microsoft.com/office/powerpoint/2010/main" val="17881762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1" presetClass="entr" presetSubtype="0" fill="hold" grpId="0" nodeType="afterEffect">
                                  <p:stCondLst>
                                    <p:cond delay="0"/>
                                  </p:stCondLst>
                                  <p:iterate type="wd">
                                    <p:tmAbs val="200"/>
                                  </p:iterate>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6381760" y="563442"/>
            <a:ext cx="2081308" cy="1478912"/>
          </a:xfrm>
          <a:prstGeom prst="wedgeEllipseCallout">
            <a:avLst>
              <a:gd name="adj1" fmla="val 26743"/>
              <a:gd name="adj2" fmla="val 69287"/>
            </a:avLst>
          </a:prstGeom>
        </p:spPr>
        <p:style>
          <a:lnRef idx="3">
            <a:schemeClr val="lt1"/>
          </a:lnRef>
          <a:fillRef idx="1">
            <a:schemeClr val="accent2"/>
          </a:fillRef>
          <a:effectRef idx="1">
            <a:schemeClr val="accent2"/>
          </a:effectRef>
          <a:fontRef idx="minor">
            <a:schemeClr val="lt1"/>
          </a:fontRef>
        </p:style>
        <p:txBody>
          <a:bodyPr rtlCol="0" anchor="ctr"/>
          <a:lstStyle/>
          <a:p>
            <a:r>
              <a:rPr lang="tr-TR" sz="2000" dirty="0"/>
              <a:t>Bir taneden bir şey olmaz!</a:t>
            </a:r>
          </a:p>
        </p:txBody>
      </p:sp>
      <p:sp>
        <p:nvSpPr>
          <p:cNvPr id="7" name="Oval Callout 4"/>
          <p:cNvSpPr/>
          <p:nvPr/>
        </p:nvSpPr>
        <p:spPr>
          <a:xfrm>
            <a:off x="4873564" y="188199"/>
            <a:ext cx="1793276" cy="1273255"/>
          </a:xfrm>
          <a:prstGeom prst="wedgeEllipseCallout">
            <a:avLst>
              <a:gd name="adj1" fmla="val 26743"/>
              <a:gd name="adj2" fmla="val 69287"/>
            </a:avLst>
          </a:prstGeom>
        </p:spPr>
        <p:style>
          <a:lnRef idx="3">
            <a:schemeClr val="lt1"/>
          </a:lnRef>
          <a:fillRef idx="1">
            <a:schemeClr val="dk1"/>
          </a:fillRef>
          <a:effectRef idx="1">
            <a:schemeClr val="dk1"/>
          </a:effectRef>
          <a:fontRef idx="minor">
            <a:schemeClr val="lt1"/>
          </a:fontRef>
        </p:style>
        <p:txBody>
          <a:bodyPr rtlCol="0" anchor="ctr"/>
          <a:lstStyle/>
          <a:p>
            <a:r>
              <a:rPr lang="tr-TR" sz="2000" dirty="0"/>
              <a:t>Herkes içiyor.</a:t>
            </a:r>
          </a:p>
        </p:txBody>
      </p:sp>
      <p:sp>
        <p:nvSpPr>
          <p:cNvPr id="9" name="Oval Callout 4"/>
          <p:cNvSpPr/>
          <p:nvPr/>
        </p:nvSpPr>
        <p:spPr>
          <a:xfrm>
            <a:off x="6381760" y="4620584"/>
            <a:ext cx="2294696" cy="1478912"/>
          </a:xfrm>
          <a:prstGeom prst="wedgeEllipseCallout">
            <a:avLst>
              <a:gd name="adj1" fmla="val 26743"/>
              <a:gd name="adj2" fmla="val 69287"/>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r>
              <a:rPr lang="tr-TR" sz="2000" dirty="0"/>
              <a:t>Muhabbet koyu, yak bir tane!</a:t>
            </a:r>
          </a:p>
        </p:txBody>
      </p:sp>
      <p:sp>
        <p:nvSpPr>
          <p:cNvPr id="10" name="Oval Callout 4"/>
          <p:cNvSpPr/>
          <p:nvPr/>
        </p:nvSpPr>
        <p:spPr>
          <a:xfrm>
            <a:off x="4542268" y="4847567"/>
            <a:ext cx="1955068" cy="1478912"/>
          </a:xfrm>
          <a:prstGeom prst="wedgeEllipseCallout">
            <a:avLst>
              <a:gd name="adj1" fmla="val 26743"/>
              <a:gd name="adj2" fmla="val 69287"/>
            </a:avLst>
          </a:prstGeom>
          <a:solidFill>
            <a:schemeClr val="bg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tr-TR" sz="2000" dirty="0"/>
              <a:t>Sigarasız muhabbet gitmez.</a:t>
            </a:r>
          </a:p>
        </p:txBody>
      </p:sp>
      <p:sp>
        <p:nvSpPr>
          <p:cNvPr id="11" name="Oval Callout 4"/>
          <p:cNvSpPr/>
          <p:nvPr/>
        </p:nvSpPr>
        <p:spPr>
          <a:xfrm>
            <a:off x="251520" y="4365104"/>
            <a:ext cx="4290748" cy="2036723"/>
          </a:xfrm>
          <a:prstGeom prst="wedgeEllipseCallout">
            <a:avLst>
              <a:gd name="adj1" fmla="val 26743"/>
              <a:gd name="adj2" fmla="val 69287"/>
            </a:avLst>
          </a:prstGeom>
          <a:solidFill>
            <a:schemeClr val="accent6">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tr-TR" sz="2000" dirty="0"/>
              <a:t>Babam hayatı boyunca içmiş, hepimizden sağlam. Bir şey olmaz, endişelenme!</a:t>
            </a:r>
          </a:p>
        </p:txBody>
      </p:sp>
      <p:sp>
        <p:nvSpPr>
          <p:cNvPr id="13" name="Oval Callout 4"/>
          <p:cNvSpPr/>
          <p:nvPr/>
        </p:nvSpPr>
        <p:spPr>
          <a:xfrm>
            <a:off x="143508" y="2765703"/>
            <a:ext cx="2436046" cy="1232426"/>
          </a:xfrm>
          <a:prstGeom prst="wedgeEllipseCallout">
            <a:avLst>
              <a:gd name="adj1" fmla="val 26743"/>
              <a:gd name="adj2" fmla="val 69287"/>
            </a:avLst>
          </a:prstGeom>
        </p:spPr>
        <p:style>
          <a:lnRef idx="3">
            <a:schemeClr val="lt1"/>
          </a:lnRef>
          <a:fillRef idx="1">
            <a:schemeClr val="accent4"/>
          </a:fillRef>
          <a:effectRef idx="1">
            <a:schemeClr val="accent4"/>
          </a:effectRef>
          <a:fontRef idx="minor">
            <a:schemeClr val="lt1"/>
          </a:fontRef>
        </p:style>
        <p:txBody>
          <a:bodyPr rtlCol="0" anchor="ctr"/>
          <a:lstStyle/>
          <a:p>
            <a:r>
              <a:rPr lang="tr-TR" sz="2000" dirty="0"/>
              <a:t>Delikanlı adam sigara içer.</a:t>
            </a:r>
          </a:p>
        </p:txBody>
      </p:sp>
      <p:sp>
        <p:nvSpPr>
          <p:cNvPr id="14" name="Oval Callout 4"/>
          <p:cNvSpPr/>
          <p:nvPr/>
        </p:nvSpPr>
        <p:spPr>
          <a:xfrm>
            <a:off x="2195736" y="2861673"/>
            <a:ext cx="3438477" cy="1725398"/>
          </a:xfrm>
          <a:prstGeom prst="wedgeEllipseCallout">
            <a:avLst>
              <a:gd name="adj1" fmla="val 26743"/>
              <a:gd name="adj2" fmla="val 69287"/>
            </a:avLst>
          </a:prstGeom>
        </p:spPr>
        <p:style>
          <a:lnRef idx="3">
            <a:schemeClr val="lt1"/>
          </a:lnRef>
          <a:fillRef idx="1">
            <a:schemeClr val="accent6"/>
          </a:fillRef>
          <a:effectRef idx="1">
            <a:schemeClr val="accent6"/>
          </a:effectRef>
          <a:fontRef idx="minor">
            <a:schemeClr val="lt1"/>
          </a:fontRef>
        </p:style>
        <p:txBody>
          <a:bodyPr rtlCol="0" anchor="ctr"/>
          <a:lstStyle/>
          <a:p>
            <a:r>
              <a:rPr lang="tr-TR" sz="2000" dirty="0"/>
              <a:t>Arkadaşlarım da içiyor. Onlardan farklı olmak istemiyorum.</a:t>
            </a:r>
          </a:p>
        </p:txBody>
      </p:sp>
      <p:sp>
        <p:nvSpPr>
          <p:cNvPr id="15" name="Oval Callout 4"/>
          <p:cNvSpPr/>
          <p:nvPr/>
        </p:nvSpPr>
        <p:spPr>
          <a:xfrm>
            <a:off x="2519576" y="331116"/>
            <a:ext cx="2658994" cy="2095126"/>
          </a:xfrm>
          <a:prstGeom prst="wedgeEllipseCallout">
            <a:avLst>
              <a:gd name="adj1" fmla="val 26743"/>
              <a:gd name="adj2" fmla="val 69287"/>
            </a:avLst>
          </a:prstGeom>
        </p:spPr>
        <p:style>
          <a:lnRef idx="3">
            <a:schemeClr val="lt1"/>
          </a:lnRef>
          <a:fillRef idx="1">
            <a:schemeClr val="accent1"/>
          </a:fillRef>
          <a:effectRef idx="1">
            <a:schemeClr val="accent1"/>
          </a:effectRef>
          <a:fontRef idx="minor">
            <a:schemeClr val="lt1"/>
          </a:fontRef>
        </p:style>
        <p:txBody>
          <a:bodyPr rtlCol="0" anchor="ctr"/>
          <a:lstStyle/>
          <a:p>
            <a:r>
              <a:rPr lang="tr-TR" sz="2000" dirty="0"/>
              <a:t>Sigara içtiğim zaman kendimi daha büyümüş hissediyorum.</a:t>
            </a:r>
          </a:p>
        </p:txBody>
      </p:sp>
      <p:sp>
        <p:nvSpPr>
          <p:cNvPr id="16" name="Oval Callout 4"/>
          <p:cNvSpPr/>
          <p:nvPr/>
        </p:nvSpPr>
        <p:spPr>
          <a:xfrm>
            <a:off x="132764" y="52052"/>
            <a:ext cx="2658994" cy="2095126"/>
          </a:xfrm>
          <a:prstGeom prst="wedgeEllipseCallout">
            <a:avLst>
              <a:gd name="adj1" fmla="val 26743"/>
              <a:gd name="adj2" fmla="val 69287"/>
            </a:avLst>
          </a:prstGeom>
        </p:spPr>
        <p:style>
          <a:lnRef idx="3">
            <a:schemeClr val="lt1"/>
          </a:lnRef>
          <a:fillRef idx="1">
            <a:schemeClr val="accent3"/>
          </a:fillRef>
          <a:effectRef idx="1">
            <a:schemeClr val="accent3"/>
          </a:effectRef>
          <a:fontRef idx="minor">
            <a:schemeClr val="lt1"/>
          </a:fontRef>
        </p:style>
        <p:txBody>
          <a:bodyPr rtlCol="0" anchor="ctr"/>
          <a:lstStyle/>
          <a:p>
            <a:r>
              <a:rPr lang="tr-TR" sz="2000" dirty="0"/>
              <a:t>Birçok ünlü ve akıllı adam içiyor. Benim onlardan neyim eksik?</a:t>
            </a:r>
          </a:p>
        </p:txBody>
      </p:sp>
      <p:sp>
        <p:nvSpPr>
          <p:cNvPr id="12" name="Oval Callout 4"/>
          <p:cNvSpPr/>
          <p:nvPr/>
        </p:nvSpPr>
        <p:spPr>
          <a:xfrm>
            <a:off x="5164238" y="2810900"/>
            <a:ext cx="2003512" cy="1020938"/>
          </a:xfrm>
          <a:prstGeom prst="wedgeEllipseCallout">
            <a:avLst>
              <a:gd name="adj1" fmla="val 26743"/>
              <a:gd name="adj2" fmla="val 69287"/>
            </a:avLst>
          </a:prstGeom>
        </p:spPr>
        <p:style>
          <a:lnRef idx="3">
            <a:schemeClr val="lt1"/>
          </a:lnRef>
          <a:fillRef idx="1">
            <a:schemeClr val="accent5"/>
          </a:fillRef>
          <a:effectRef idx="1">
            <a:schemeClr val="accent5"/>
          </a:effectRef>
          <a:fontRef idx="minor">
            <a:schemeClr val="lt1"/>
          </a:fontRef>
        </p:style>
        <p:txBody>
          <a:bodyPr rtlCol="0" anchor="ctr"/>
          <a:lstStyle/>
          <a:p>
            <a:r>
              <a:rPr lang="tr-TR" sz="2000" dirty="0"/>
              <a:t>Çok havalı!</a:t>
            </a:r>
          </a:p>
        </p:txBody>
      </p:sp>
      <p:sp>
        <p:nvSpPr>
          <p:cNvPr id="8" name="Oval Callout 4"/>
          <p:cNvSpPr/>
          <p:nvPr/>
        </p:nvSpPr>
        <p:spPr>
          <a:xfrm>
            <a:off x="6948264" y="2705783"/>
            <a:ext cx="2012762" cy="1478912"/>
          </a:xfrm>
          <a:prstGeom prst="wedgeEllipseCallout">
            <a:avLst>
              <a:gd name="adj1" fmla="val 26743"/>
              <a:gd name="adj2" fmla="val 69287"/>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rtlCol="0" anchor="ctr"/>
          <a:lstStyle/>
          <a:p>
            <a:r>
              <a:rPr lang="tr-TR" sz="2000" dirty="0"/>
              <a:t>Başımıza sağlıkçı mı kesildin?</a:t>
            </a:r>
          </a:p>
        </p:txBody>
      </p:sp>
      <p:sp>
        <p:nvSpPr>
          <p:cNvPr id="17" name="Dikdörtgen 16"/>
          <p:cNvSpPr/>
          <p:nvPr/>
        </p:nvSpPr>
        <p:spPr>
          <a:xfrm>
            <a:off x="909940" y="2132856"/>
            <a:ext cx="7324121" cy="707886"/>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a:spAutoFit/>
          </a:bodyPr>
          <a:lstStyle/>
          <a:p>
            <a:pPr algn="ctr"/>
            <a:r>
              <a:rPr lang="tr-TR" sz="4000" b="1" dirty="0">
                <a:solidFill>
                  <a:schemeClr val="bg1"/>
                </a:solidFill>
              </a:rPr>
              <a:t>Bu sözler size tanıdık geliyor mu? </a:t>
            </a:r>
          </a:p>
        </p:txBody>
      </p:sp>
    </p:spTree>
    <p:extLst>
      <p:ext uri="{BB962C8B-B14F-4D97-AF65-F5344CB8AC3E}">
        <p14:creationId xmlns:p14="http://schemas.microsoft.com/office/powerpoint/2010/main" val="33381284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transition="in" filter="fade">
                                      <p:cBhvr>
                                        <p:cTn id="17" dur="500"/>
                                        <p:tgtEl>
                                          <p:spTgt spid="7"/>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 calcmode="lin" valueType="num">
                                      <p:cBhvr>
                                        <p:cTn id="51" dur="500" fill="hold"/>
                                        <p:tgtEl>
                                          <p:spTgt spid="12"/>
                                        </p:tgtEl>
                                        <p:attrNameLst>
                                          <p:attrName>style.rotation</p:attrName>
                                        </p:attrNameLst>
                                      </p:cBhvr>
                                      <p:tavLst>
                                        <p:tav tm="0">
                                          <p:val>
                                            <p:fltVal val="360"/>
                                          </p:val>
                                        </p:tav>
                                        <p:tav tm="100000">
                                          <p:val>
                                            <p:fltVal val="0"/>
                                          </p:val>
                                        </p:tav>
                                      </p:tavLst>
                                    </p:anim>
                                    <p:animEffect transition="in" filter="fade">
                                      <p:cBhvr>
                                        <p:cTn id="52" dur="500"/>
                                        <p:tgtEl>
                                          <p:spTgt spid="12"/>
                                        </p:tgtEl>
                                      </p:cBhvr>
                                    </p:animEffect>
                                  </p:childTnLst>
                                </p:cTn>
                              </p:par>
                            </p:childTnLst>
                          </p:cTn>
                        </p:par>
                        <p:par>
                          <p:cTn id="53" fill="hold">
                            <p:stCondLst>
                              <p:cond delay="3500"/>
                            </p:stCondLst>
                            <p:childTnLst>
                              <p:par>
                                <p:cTn id="54" presetID="49" presetClass="entr" presetSubtype="0" decel="10000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360"/>
                                          </p:val>
                                        </p:tav>
                                        <p:tav tm="100000">
                                          <p:val>
                                            <p:fltVal val="0"/>
                                          </p:val>
                                        </p:tav>
                                      </p:tavLst>
                                    </p:anim>
                                    <p:animEffect transition="in" filter="fade">
                                      <p:cBhvr>
                                        <p:cTn id="59" dur="500"/>
                                        <p:tgtEl>
                                          <p:spTgt spid="13"/>
                                        </p:tgtEl>
                                      </p:cBhvr>
                                    </p:animEffect>
                                  </p:childTnLst>
                                </p:cTn>
                              </p:par>
                            </p:childTnLst>
                          </p:cTn>
                        </p:par>
                        <p:par>
                          <p:cTn id="60" fill="hold">
                            <p:stCondLst>
                              <p:cond delay="4000"/>
                            </p:stCondLst>
                            <p:childTnLst>
                              <p:par>
                                <p:cTn id="61" presetID="49"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4500"/>
                            </p:stCondLst>
                            <p:childTnLst>
                              <p:par>
                                <p:cTn id="68" presetID="49" presetClass="entr" presetSubtype="0" decel="10000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 calcmode="lin" valueType="num">
                                      <p:cBhvr>
                                        <p:cTn id="72" dur="500" fill="hold"/>
                                        <p:tgtEl>
                                          <p:spTgt spid="15"/>
                                        </p:tgtEl>
                                        <p:attrNameLst>
                                          <p:attrName>style.rotation</p:attrName>
                                        </p:attrNameLst>
                                      </p:cBhvr>
                                      <p:tavLst>
                                        <p:tav tm="0">
                                          <p:val>
                                            <p:fltVal val="360"/>
                                          </p:val>
                                        </p:tav>
                                        <p:tav tm="100000">
                                          <p:val>
                                            <p:fltVal val="0"/>
                                          </p:val>
                                        </p:tav>
                                      </p:tavLst>
                                    </p:anim>
                                    <p:animEffect transition="in" filter="fade">
                                      <p:cBhvr>
                                        <p:cTn id="73" dur="500"/>
                                        <p:tgtEl>
                                          <p:spTgt spid="15"/>
                                        </p:tgtEl>
                                      </p:cBhvr>
                                    </p:animEffect>
                                  </p:childTnLst>
                                </p:cTn>
                              </p:par>
                            </p:childTnLst>
                          </p:cTn>
                        </p:par>
                        <p:par>
                          <p:cTn id="74" fill="hold">
                            <p:stCondLst>
                              <p:cond delay="5000"/>
                            </p:stCondLst>
                            <p:childTnLst>
                              <p:par>
                                <p:cTn id="75" presetID="49" presetClass="entr" presetSubtype="0" decel="10000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 calcmode="lin" valueType="num">
                                      <p:cBhvr>
                                        <p:cTn id="79" dur="500" fill="hold"/>
                                        <p:tgtEl>
                                          <p:spTgt spid="16"/>
                                        </p:tgtEl>
                                        <p:attrNameLst>
                                          <p:attrName>style.rotation</p:attrName>
                                        </p:attrNameLst>
                                      </p:cBhvr>
                                      <p:tavLst>
                                        <p:tav tm="0">
                                          <p:val>
                                            <p:fltVal val="360"/>
                                          </p:val>
                                        </p:tav>
                                        <p:tav tm="100000">
                                          <p:val>
                                            <p:fltVal val="0"/>
                                          </p:val>
                                        </p:tav>
                                      </p:tavLst>
                                    </p:anim>
                                    <p:animEffect transition="in" filter="fade">
                                      <p:cBhvr>
                                        <p:cTn id="80" dur="500"/>
                                        <p:tgtEl>
                                          <p:spTgt spid="16"/>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fltVal val="0"/>
                                          </p:val>
                                        </p:tav>
                                        <p:tav tm="100000">
                                          <p:val>
                                            <p:strVal val="#ppt_h"/>
                                          </p:val>
                                        </p:tav>
                                      </p:tavLst>
                                    </p:anim>
                                    <p:animEffect transition="in" filter="fade">
                                      <p:cBhvr>
                                        <p:cTn id="8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3" grpId="0" animBg="1"/>
      <p:bldP spid="14" grpId="0" animBg="1"/>
      <p:bldP spid="15" grpId="0" animBg="1"/>
      <p:bldP spid="16" grpId="0" animBg="1"/>
      <p:bldP spid="12" grpId="0" animBg="1"/>
      <p:bldP spid="8"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0370015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6381760" y="1416241"/>
            <a:ext cx="2081308" cy="1478912"/>
          </a:xfrm>
          <a:prstGeom prst="wedgeEllipseCallout">
            <a:avLst>
              <a:gd name="adj1" fmla="val 26743"/>
              <a:gd name="adj2" fmla="val 69287"/>
            </a:avLst>
          </a:prstGeom>
        </p:spPr>
        <p:style>
          <a:lnRef idx="3">
            <a:schemeClr val="lt1"/>
          </a:lnRef>
          <a:fillRef idx="1">
            <a:schemeClr val="accent2"/>
          </a:fillRef>
          <a:effectRef idx="1">
            <a:schemeClr val="accent2"/>
          </a:effectRef>
          <a:fontRef idx="minor">
            <a:schemeClr val="lt1"/>
          </a:fontRef>
        </p:style>
        <p:txBody>
          <a:bodyPr rtlCol="0" anchor="ctr"/>
          <a:lstStyle/>
          <a:p>
            <a:r>
              <a:rPr lang="tr-TR" sz="2000" dirty="0" smtClean="0"/>
              <a:t>4) Bir </a:t>
            </a:r>
            <a:r>
              <a:rPr lang="tr-TR" sz="2000" dirty="0"/>
              <a:t>taneden bir şey olmaz!</a:t>
            </a:r>
          </a:p>
        </p:txBody>
      </p:sp>
      <p:sp>
        <p:nvSpPr>
          <p:cNvPr id="7" name="Oval Callout 4"/>
          <p:cNvSpPr/>
          <p:nvPr/>
        </p:nvSpPr>
        <p:spPr>
          <a:xfrm>
            <a:off x="4873564" y="1040998"/>
            <a:ext cx="1793276" cy="1273255"/>
          </a:xfrm>
          <a:prstGeom prst="wedgeEllipseCallout">
            <a:avLst>
              <a:gd name="adj1" fmla="val 26743"/>
              <a:gd name="adj2" fmla="val 69287"/>
            </a:avLst>
          </a:prstGeom>
        </p:spPr>
        <p:style>
          <a:lnRef idx="3">
            <a:schemeClr val="lt1"/>
          </a:lnRef>
          <a:fillRef idx="1">
            <a:schemeClr val="dk1"/>
          </a:fillRef>
          <a:effectRef idx="1">
            <a:schemeClr val="dk1"/>
          </a:effectRef>
          <a:fontRef idx="minor">
            <a:schemeClr val="lt1"/>
          </a:fontRef>
        </p:style>
        <p:txBody>
          <a:bodyPr rtlCol="0" anchor="ctr"/>
          <a:lstStyle/>
          <a:p>
            <a:r>
              <a:rPr lang="tr-TR" sz="2000" dirty="0" smtClean="0"/>
              <a:t>3) Herkes </a:t>
            </a:r>
            <a:r>
              <a:rPr lang="tr-TR" sz="2000" dirty="0"/>
              <a:t>içiyor.</a:t>
            </a:r>
          </a:p>
        </p:txBody>
      </p:sp>
      <p:sp>
        <p:nvSpPr>
          <p:cNvPr id="9" name="Oval Callout 4"/>
          <p:cNvSpPr/>
          <p:nvPr/>
        </p:nvSpPr>
        <p:spPr>
          <a:xfrm>
            <a:off x="6381760" y="4620584"/>
            <a:ext cx="2579266" cy="1478912"/>
          </a:xfrm>
          <a:prstGeom prst="wedgeEllipseCallout">
            <a:avLst>
              <a:gd name="adj1" fmla="val 26743"/>
              <a:gd name="adj2" fmla="val 69287"/>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r>
              <a:rPr lang="tr-TR" sz="2000" dirty="0" smtClean="0"/>
              <a:t>11) Muhabbet </a:t>
            </a:r>
            <a:r>
              <a:rPr lang="tr-TR" sz="2000" dirty="0"/>
              <a:t>koyu, yak bir tane!</a:t>
            </a:r>
          </a:p>
        </p:txBody>
      </p:sp>
      <p:sp>
        <p:nvSpPr>
          <p:cNvPr id="10" name="Oval Callout 4"/>
          <p:cNvSpPr/>
          <p:nvPr/>
        </p:nvSpPr>
        <p:spPr>
          <a:xfrm>
            <a:off x="4427984" y="4847567"/>
            <a:ext cx="2069352" cy="1478912"/>
          </a:xfrm>
          <a:prstGeom prst="wedgeEllipseCallout">
            <a:avLst>
              <a:gd name="adj1" fmla="val 26743"/>
              <a:gd name="adj2" fmla="val 69287"/>
            </a:avLst>
          </a:prstGeom>
          <a:solidFill>
            <a:schemeClr val="bg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tr-TR" sz="2000" dirty="0" smtClean="0"/>
              <a:t>10) Sigarasız </a:t>
            </a:r>
            <a:r>
              <a:rPr lang="tr-TR" sz="2000" dirty="0"/>
              <a:t>muhabbet gitmez.</a:t>
            </a:r>
          </a:p>
        </p:txBody>
      </p:sp>
      <p:sp>
        <p:nvSpPr>
          <p:cNvPr id="11" name="Oval Callout 4"/>
          <p:cNvSpPr/>
          <p:nvPr/>
        </p:nvSpPr>
        <p:spPr>
          <a:xfrm>
            <a:off x="251520" y="4365104"/>
            <a:ext cx="4290748" cy="2036723"/>
          </a:xfrm>
          <a:prstGeom prst="wedgeEllipseCallout">
            <a:avLst>
              <a:gd name="adj1" fmla="val 26743"/>
              <a:gd name="adj2" fmla="val 69287"/>
            </a:avLst>
          </a:prstGeom>
          <a:solidFill>
            <a:schemeClr val="accent6">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tr-TR" sz="2000" dirty="0" smtClean="0"/>
              <a:t>9) Babam </a:t>
            </a:r>
            <a:r>
              <a:rPr lang="tr-TR" sz="2000" dirty="0"/>
              <a:t>hayatı boyunca içmiş, hepimizden sağlam. Bir şey olmaz, endişelenme!</a:t>
            </a:r>
          </a:p>
        </p:txBody>
      </p:sp>
      <p:sp>
        <p:nvSpPr>
          <p:cNvPr id="13" name="Oval Callout 4"/>
          <p:cNvSpPr/>
          <p:nvPr/>
        </p:nvSpPr>
        <p:spPr>
          <a:xfrm>
            <a:off x="143508" y="2975784"/>
            <a:ext cx="2436046" cy="1232426"/>
          </a:xfrm>
          <a:prstGeom prst="wedgeEllipseCallout">
            <a:avLst>
              <a:gd name="adj1" fmla="val 26743"/>
              <a:gd name="adj2" fmla="val 69287"/>
            </a:avLst>
          </a:prstGeom>
        </p:spPr>
        <p:style>
          <a:lnRef idx="3">
            <a:schemeClr val="lt1"/>
          </a:lnRef>
          <a:fillRef idx="1">
            <a:schemeClr val="accent4"/>
          </a:fillRef>
          <a:effectRef idx="1">
            <a:schemeClr val="accent4"/>
          </a:effectRef>
          <a:fontRef idx="minor">
            <a:schemeClr val="lt1"/>
          </a:fontRef>
        </p:style>
        <p:txBody>
          <a:bodyPr rtlCol="0" anchor="ctr"/>
          <a:lstStyle/>
          <a:p>
            <a:r>
              <a:rPr lang="tr-TR" sz="2000" dirty="0" smtClean="0"/>
              <a:t>5) Delikanlı </a:t>
            </a:r>
            <a:r>
              <a:rPr lang="tr-TR" sz="2000" dirty="0"/>
              <a:t>adam sigara içer.</a:t>
            </a:r>
          </a:p>
        </p:txBody>
      </p:sp>
      <p:sp>
        <p:nvSpPr>
          <p:cNvPr id="14" name="Oval Callout 4"/>
          <p:cNvSpPr/>
          <p:nvPr/>
        </p:nvSpPr>
        <p:spPr>
          <a:xfrm>
            <a:off x="2195736" y="3071754"/>
            <a:ext cx="3438477" cy="1725398"/>
          </a:xfrm>
          <a:prstGeom prst="wedgeEllipseCallout">
            <a:avLst>
              <a:gd name="adj1" fmla="val 26743"/>
              <a:gd name="adj2" fmla="val 69287"/>
            </a:avLst>
          </a:prstGeom>
        </p:spPr>
        <p:style>
          <a:lnRef idx="3">
            <a:schemeClr val="lt1"/>
          </a:lnRef>
          <a:fillRef idx="1">
            <a:schemeClr val="accent6"/>
          </a:fillRef>
          <a:effectRef idx="1">
            <a:schemeClr val="accent6"/>
          </a:effectRef>
          <a:fontRef idx="minor">
            <a:schemeClr val="lt1"/>
          </a:fontRef>
        </p:style>
        <p:txBody>
          <a:bodyPr rtlCol="0" anchor="ctr"/>
          <a:lstStyle/>
          <a:p>
            <a:r>
              <a:rPr lang="tr-TR" sz="2000" dirty="0" smtClean="0"/>
              <a:t>6) Arkadaşlarım </a:t>
            </a:r>
            <a:r>
              <a:rPr lang="tr-TR" sz="2000" dirty="0"/>
              <a:t>da içiyor. Onlardan farklı olmak istemiyorum.</a:t>
            </a:r>
          </a:p>
        </p:txBody>
      </p:sp>
      <p:sp>
        <p:nvSpPr>
          <p:cNvPr id="15" name="Oval Callout 4"/>
          <p:cNvSpPr/>
          <p:nvPr/>
        </p:nvSpPr>
        <p:spPr>
          <a:xfrm>
            <a:off x="2519576" y="902777"/>
            <a:ext cx="2658994" cy="2095126"/>
          </a:xfrm>
          <a:prstGeom prst="wedgeEllipseCallout">
            <a:avLst>
              <a:gd name="adj1" fmla="val 26743"/>
              <a:gd name="adj2" fmla="val 69287"/>
            </a:avLst>
          </a:prstGeom>
        </p:spPr>
        <p:style>
          <a:lnRef idx="3">
            <a:schemeClr val="lt1"/>
          </a:lnRef>
          <a:fillRef idx="1">
            <a:schemeClr val="accent1"/>
          </a:fillRef>
          <a:effectRef idx="1">
            <a:schemeClr val="accent1"/>
          </a:effectRef>
          <a:fontRef idx="minor">
            <a:schemeClr val="lt1"/>
          </a:fontRef>
        </p:style>
        <p:txBody>
          <a:bodyPr rtlCol="0" anchor="ctr"/>
          <a:lstStyle/>
          <a:p>
            <a:r>
              <a:rPr lang="tr-TR" sz="2000" dirty="0" smtClean="0"/>
              <a:t>2) </a:t>
            </a:r>
            <a:r>
              <a:rPr lang="tr-TR" sz="2000" dirty="0"/>
              <a:t>Sigara içtiğim zaman kendimi daha büyümüş hissediyorum.</a:t>
            </a:r>
          </a:p>
        </p:txBody>
      </p:sp>
      <p:sp>
        <p:nvSpPr>
          <p:cNvPr id="16" name="Oval Callout 4"/>
          <p:cNvSpPr/>
          <p:nvPr/>
        </p:nvSpPr>
        <p:spPr>
          <a:xfrm>
            <a:off x="132764" y="904851"/>
            <a:ext cx="2658994" cy="2095126"/>
          </a:xfrm>
          <a:prstGeom prst="wedgeEllipseCallout">
            <a:avLst>
              <a:gd name="adj1" fmla="val 26743"/>
              <a:gd name="adj2" fmla="val 69287"/>
            </a:avLst>
          </a:prstGeom>
        </p:spPr>
        <p:style>
          <a:lnRef idx="3">
            <a:schemeClr val="lt1"/>
          </a:lnRef>
          <a:fillRef idx="1">
            <a:schemeClr val="accent3"/>
          </a:fillRef>
          <a:effectRef idx="1">
            <a:schemeClr val="accent3"/>
          </a:effectRef>
          <a:fontRef idx="minor">
            <a:schemeClr val="lt1"/>
          </a:fontRef>
        </p:style>
        <p:txBody>
          <a:bodyPr rtlCol="0" anchor="ctr"/>
          <a:lstStyle/>
          <a:p>
            <a:r>
              <a:rPr lang="tr-TR" sz="2000" dirty="0" smtClean="0"/>
              <a:t>1) Birçok </a:t>
            </a:r>
            <a:r>
              <a:rPr lang="tr-TR" sz="2000" dirty="0"/>
              <a:t>ünlü ve akıllı adam içiyor. Benim onlardan neyim eksik?</a:t>
            </a:r>
          </a:p>
        </p:txBody>
      </p:sp>
      <p:sp>
        <p:nvSpPr>
          <p:cNvPr id="12" name="Oval Callout 4"/>
          <p:cNvSpPr/>
          <p:nvPr/>
        </p:nvSpPr>
        <p:spPr>
          <a:xfrm>
            <a:off x="4873564" y="3020981"/>
            <a:ext cx="2294186" cy="1020938"/>
          </a:xfrm>
          <a:prstGeom prst="wedgeEllipseCallout">
            <a:avLst>
              <a:gd name="adj1" fmla="val 26743"/>
              <a:gd name="adj2" fmla="val 69287"/>
            </a:avLst>
          </a:prstGeom>
        </p:spPr>
        <p:style>
          <a:lnRef idx="3">
            <a:schemeClr val="lt1"/>
          </a:lnRef>
          <a:fillRef idx="1">
            <a:schemeClr val="accent5"/>
          </a:fillRef>
          <a:effectRef idx="1">
            <a:schemeClr val="accent5"/>
          </a:effectRef>
          <a:fontRef idx="minor">
            <a:schemeClr val="lt1"/>
          </a:fontRef>
        </p:style>
        <p:txBody>
          <a:bodyPr rtlCol="0" anchor="ctr"/>
          <a:lstStyle/>
          <a:p>
            <a:r>
              <a:rPr lang="tr-TR" sz="2000" dirty="0" smtClean="0"/>
              <a:t>7) Çok </a:t>
            </a:r>
            <a:r>
              <a:rPr lang="tr-TR" sz="2000" dirty="0"/>
              <a:t>havalı!</a:t>
            </a:r>
          </a:p>
        </p:txBody>
      </p:sp>
      <p:sp>
        <p:nvSpPr>
          <p:cNvPr id="8" name="Oval Callout 4"/>
          <p:cNvSpPr/>
          <p:nvPr/>
        </p:nvSpPr>
        <p:spPr>
          <a:xfrm>
            <a:off x="6948264" y="2915864"/>
            <a:ext cx="2012762" cy="1478912"/>
          </a:xfrm>
          <a:prstGeom prst="wedgeEllipseCallout">
            <a:avLst>
              <a:gd name="adj1" fmla="val 26743"/>
              <a:gd name="adj2" fmla="val 69287"/>
            </a:avLst>
          </a:prstGeom>
          <a:solidFill>
            <a:schemeClr val="bg2">
              <a:lumMod val="50000"/>
            </a:schemeClr>
          </a:solidFill>
        </p:spPr>
        <p:style>
          <a:lnRef idx="3">
            <a:schemeClr val="lt1"/>
          </a:lnRef>
          <a:fillRef idx="1">
            <a:schemeClr val="dk1"/>
          </a:fillRef>
          <a:effectRef idx="1">
            <a:schemeClr val="dk1"/>
          </a:effectRef>
          <a:fontRef idx="minor">
            <a:schemeClr val="lt1"/>
          </a:fontRef>
        </p:style>
        <p:txBody>
          <a:bodyPr rtlCol="0" anchor="ctr"/>
          <a:lstStyle/>
          <a:p>
            <a:r>
              <a:rPr lang="tr-TR" sz="2000" dirty="0" smtClean="0"/>
              <a:t>8) Başımıza </a:t>
            </a:r>
            <a:r>
              <a:rPr lang="tr-TR" sz="2000" dirty="0"/>
              <a:t>sağlıkçı mı kesildin?</a:t>
            </a:r>
          </a:p>
        </p:txBody>
      </p:sp>
      <p:sp>
        <p:nvSpPr>
          <p:cNvPr id="17" name="Dikdörtgen 16"/>
          <p:cNvSpPr/>
          <p:nvPr/>
        </p:nvSpPr>
        <p:spPr>
          <a:xfrm>
            <a:off x="291810" y="128826"/>
            <a:ext cx="4999895" cy="707886"/>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a:spAutoFit/>
          </a:bodyPr>
          <a:lstStyle/>
          <a:p>
            <a:r>
              <a:rPr lang="tr-TR" sz="4000" b="1" dirty="0">
                <a:solidFill>
                  <a:schemeClr val="bg1"/>
                </a:solidFill>
              </a:rPr>
              <a:t>Bu sözlere cevabın ne?</a:t>
            </a:r>
          </a:p>
        </p:txBody>
      </p:sp>
    </p:spTree>
    <p:extLst>
      <p:ext uri="{BB962C8B-B14F-4D97-AF65-F5344CB8AC3E}">
        <p14:creationId xmlns:p14="http://schemas.microsoft.com/office/powerpoint/2010/main" val="2321257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360"/>
                                          </p:val>
                                        </p:tav>
                                        <p:tav tm="100000">
                                          <p:val>
                                            <p:fltVal val="0"/>
                                          </p:val>
                                        </p:tav>
                                      </p:tavLst>
                                    </p:anim>
                                    <p:animEffect transition="in" filter="fade">
                                      <p:cBhvr>
                                        <p:cTn id="23" dur="500"/>
                                        <p:tgtEl>
                                          <p:spTgt spid="15"/>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childTnLst>
                          </p:cTn>
                        </p:par>
                        <p:par>
                          <p:cTn id="31" fill="hold">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 calcmode="lin" valueType="num">
                                      <p:cBhvr>
                                        <p:cTn id="36" dur="500" fill="hold"/>
                                        <p:tgtEl>
                                          <p:spTgt spid="5"/>
                                        </p:tgtEl>
                                        <p:attrNameLst>
                                          <p:attrName>style.rotation</p:attrName>
                                        </p:attrNameLst>
                                      </p:cBhvr>
                                      <p:tavLst>
                                        <p:tav tm="0">
                                          <p:val>
                                            <p:fltVal val="360"/>
                                          </p:val>
                                        </p:tav>
                                        <p:tav tm="100000">
                                          <p:val>
                                            <p:fltVal val="0"/>
                                          </p:val>
                                        </p:tav>
                                      </p:tavLst>
                                    </p:anim>
                                    <p:animEffect transition="in" filter="fade">
                                      <p:cBhvr>
                                        <p:cTn id="37" dur="500"/>
                                        <p:tgtEl>
                                          <p:spTgt spid="5"/>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360"/>
                                          </p:val>
                                        </p:tav>
                                        <p:tav tm="100000">
                                          <p:val>
                                            <p:fltVal val="0"/>
                                          </p:val>
                                        </p:tav>
                                      </p:tavLst>
                                    </p:anim>
                                    <p:animEffect transition="in" filter="fade">
                                      <p:cBhvr>
                                        <p:cTn id="44" dur="500"/>
                                        <p:tgtEl>
                                          <p:spTgt spid="13"/>
                                        </p:tgtEl>
                                      </p:cBhvr>
                                    </p:animEffect>
                                  </p:childTnLst>
                                </p:cTn>
                              </p:par>
                            </p:childTnLst>
                          </p:cTn>
                        </p:par>
                        <p:par>
                          <p:cTn id="45" fill="hold">
                            <p:stCondLst>
                              <p:cond delay="3500"/>
                            </p:stCondLst>
                            <p:childTnLst>
                              <p:par>
                                <p:cTn id="46" presetID="49" presetClass="entr" presetSubtype="0" decel="10000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style.rotation</p:attrName>
                                        </p:attrNameLst>
                                      </p:cBhvr>
                                      <p:tavLst>
                                        <p:tav tm="0">
                                          <p:val>
                                            <p:fltVal val="360"/>
                                          </p:val>
                                        </p:tav>
                                        <p:tav tm="100000">
                                          <p:val>
                                            <p:fltVal val="0"/>
                                          </p:val>
                                        </p:tav>
                                      </p:tavLst>
                                    </p:anim>
                                    <p:animEffect transition="in" filter="fade">
                                      <p:cBhvr>
                                        <p:cTn id="51" dur="500"/>
                                        <p:tgtEl>
                                          <p:spTgt spid="14"/>
                                        </p:tgtEl>
                                      </p:cBhvr>
                                    </p:animEffect>
                                  </p:childTnLst>
                                </p:cTn>
                              </p:par>
                            </p:childTnLst>
                          </p:cTn>
                        </p:par>
                        <p:par>
                          <p:cTn id="52" fill="hold">
                            <p:stCondLst>
                              <p:cond delay="4000"/>
                            </p:stCondLst>
                            <p:childTnLst>
                              <p:par>
                                <p:cTn id="53" presetID="49" presetClass="entr" presetSubtype="0" decel="100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childTnLst>
                          </p:cTn>
                        </p:par>
                        <p:par>
                          <p:cTn id="59" fill="hold">
                            <p:stCondLst>
                              <p:cond delay="4500"/>
                            </p:stCondLst>
                            <p:childTnLst>
                              <p:par>
                                <p:cTn id="60" presetID="49" presetClass="entr" presetSubtype="0" decel="10000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 calcmode="lin" valueType="num">
                                      <p:cBhvr>
                                        <p:cTn id="64" dur="500" fill="hold"/>
                                        <p:tgtEl>
                                          <p:spTgt spid="8"/>
                                        </p:tgtEl>
                                        <p:attrNameLst>
                                          <p:attrName>style.rotation</p:attrName>
                                        </p:attrNameLst>
                                      </p:cBhvr>
                                      <p:tavLst>
                                        <p:tav tm="0">
                                          <p:val>
                                            <p:fltVal val="360"/>
                                          </p:val>
                                        </p:tav>
                                        <p:tav tm="100000">
                                          <p:val>
                                            <p:fltVal val="0"/>
                                          </p:val>
                                        </p:tav>
                                      </p:tavLst>
                                    </p:anim>
                                    <p:animEffect transition="in" filter="fade">
                                      <p:cBhvr>
                                        <p:cTn id="65" dur="500"/>
                                        <p:tgtEl>
                                          <p:spTgt spid="8"/>
                                        </p:tgtEl>
                                      </p:cBhvr>
                                    </p:animEffect>
                                  </p:childTnLst>
                                </p:cTn>
                              </p:par>
                            </p:childTnLst>
                          </p:cTn>
                        </p:par>
                        <p:par>
                          <p:cTn id="66" fill="hold">
                            <p:stCondLst>
                              <p:cond delay="5000"/>
                            </p:stCondLst>
                            <p:childTnLst>
                              <p:par>
                                <p:cTn id="67" presetID="49" presetClass="entr" presetSubtype="0" decel="10000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par>
                          <p:cTn id="73" fill="hold">
                            <p:stCondLst>
                              <p:cond delay="5500"/>
                            </p:stCondLst>
                            <p:childTnLst>
                              <p:par>
                                <p:cTn id="74" presetID="49" presetClass="entr" presetSubtype="0" decel="10000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 calcmode="lin" valueType="num">
                                      <p:cBhvr>
                                        <p:cTn id="78" dur="500" fill="hold"/>
                                        <p:tgtEl>
                                          <p:spTgt spid="10"/>
                                        </p:tgtEl>
                                        <p:attrNameLst>
                                          <p:attrName>style.rotation</p:attrName>
                                        </p:attrNameLst>
                                      </p:cBhvr>
                                      <p:tavLst>
                                        <p:tav tm="0">
                                          <p:val>
                                            <p:fltVal val="360"/>
                                          </p:val>
                                        </p:tav>
                                        <p:tav tm="100000">
                                          <p:val>
                                            <p:fltVal val="0"/>
                                          </p:val>
                                        </p:tav>
                                      </p:tavLst>
                                    </p:anim>
                                    <p:animEffect transition="in" filter="fade">
                                      <p:cBhvr>
                                        <p:cTn id="79" dur="500"/>
                                        <p:tgtEl>
                                          <p:spTgt spid="10"/>
                                        </p:tgtEl>
                                      </p:cBhvr>
                                    </p:animEffect>
                                  </p:childTnLst>
                                </p:cTn>
                              </p:par>
                            </p:childTnLst>
                          </p:cTn>
                        </p:par>
                        <p:par>
                          <p:cTn id="80" fill="hold">
                            <p:stCondLst>
                              <p:cond delay="6000"/>
                            </p:stCondLst>
                            <p:childTnLst>
                              <p:par>
                                <p:cTn id="81" presetID="49" presetClass="entr" presetSubtype="0" decel="100000"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 calcmode="lin" valueType="num">
                                      <p:cBhvr>
                                        <p:cTn id="85" dur="500" fill="hold"/>
                                        <p:tgtEl>
                                          <p:spTgt spid="9"/>
                                        </p:tgtEl>
                                        <p:attrNameLst>
                                          <p:attrName>style.rotation</p:attrName>
                                        </p:attrNameLst>
                                      </p:cBhvr>
                                      <p:tavLst>
                                        <p:tav tm="0">
                                          <p:val>
                                            <p:fltVal val="360"/>
                                          </p:val>
                                        </p:tav>
                                        <p:tav tm="100000">
                                          <p:val>
                                            <p:fltVal val="0"/>
                                          </p:val>
                                        </p:tav>
                                      </p:tavLst>
                                    </p:anim>
                                    <p:animEffect transition="in" filter="fade">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3" grpId="0" animBg="1"/>
      <p:bldP spid="14" grpId="0" animBg="1"/>
      <p:bldP spid="15" grpId="0" animBg="1"/>
      <p:bldP spid="16" grpId="0" animBg="1"/>
      <p:bldP spid="12" grpId="0" animBg="1"/>
      <p:bldP spid="8"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2"/>
          <p:cNvSpPr txBox="1"/>
          <p:nvPr/>
        </p:nvSpPr>
        <p:spPr>
          <a:xfrm>
            <a:off x="467544" y="188640"/>
            <a:ext cx="8165616" cy="738664"/>
          </a:xfrm>
          <a:prstGeom prst="rect">
            <a:avLst/>
          </a:prstGeom>
          <a:noFill/>
        </p:spPr>
        <p:txBody>
          <a:bodyPr wrap="square" rtlCol="0">
            <a:spAutoFit/>
          </a:bodyPr>
          <a:lstStyle/>
          <a:p>
            <a:r>
              <a:rPr lang="tr-TR" sz="4200" dirty="0" smtClean="0">
                <a:solidFill>
                  <a:srgbClr val="FF0000"/>
                </a:solidFill>
                <a:latin typeface="+mn-lt"/>
              </a:rPr>
              <a:t>Sigaraya Hiç Başlamamak İçin…</a:t>
            </a:r>
            <a:endParaRPr lang="en-US" sz="4200" dirty="0">
              <a:solidFill>
                <a:srgbClr val="FF0000"/>
              </a:solidFill>
              <a:latin typeface="+mn-lt"/>
            </a:endParaRPr>
          </a:p>
        </p:txBody>
      </p:sp>
      <p:sp>
        <p:nvSpPr>
          <p:cNvPr id="5" name="Dikdörtgen 2"/>
          <p:cNvSpPr/>
          <p:nvPr/>
        </p:nvSpPr>
        <p:spPr>
          <a:xfrm rot="429128">
            <a:off x="254056" y="2617854"/>
            <a:ext cx="167868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b="1" dirty="0"/>
              <a:t>Spor yapın! </a:t>
            </a:r>
          </a:p>
        </p:txBody>
      </p:sp>
      <p:sp>
        <p:nvSpPr>
          <p:cNvPr id="6" name="Dikdörtgen 2"/>
          <p:cNvSpPr/>
          <p:nvPr/>
        </p:nvSpPr>
        <p:spPr>
          <a:xfrm rot="456589">
            <a:off x="82216" y="3592303"/>
            <a:ext cx="249113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Stres ile başa çıkmak için yöntemler geliştirin! </a:t>
            </a:r>
          </a:p>
        </p:txBody>
      </p:sp>
      <p:sp>
        <p:nvSpPr>
          <p:cNvPr id="9" name="Dikdörtgen 2"/>
          <p:cNvSpPr/>
          <p:nvPr/>
        </p:nvSpPr>
        <p:spPr>
          <a:xfrm rot="21258390">
            <a:off x="248531" y="4642539"/>
            <a:ext cx="245307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b="1" dirty="0"/>
              <a:t>Gerektiğinde “hayır” demeyi bilin! </a:t>
            </a:r>
          </a:p>
        </p:txBody>
      </p:sp>
      <p:sp>
        <p:nvSpPr>
          <p:cNvPr id="10" name="Dikdörtgen 2"/>
          <p:cNvSpPr/>
          <p:nvPr/>
        </p:nvSpPr>
        <p:spPr>
          <a:xfrm>
            <a:off x="2815800" y="3301464"/>
            <a:ext cx="2511964"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b="1" dirty="0"/>
              <a:t>Problemlerinizi yok saymayın, çözmeye çalışın, gerekirse büyüklerinizden yardım alın! </a:t>
            </a:r>
          </a:p>
        </p:txBody>
      </p:sp>
      <p:sp>
        <p:nvSpPr>
          <p:cNvPr id="12" name="Dikdörtgen 2"/>
          <p:cNvSpPr/>
          <p:nvPr/>
        </p:nvSpPr>
        <p:spPr>
          <a:xfrm rot="21335390">
            <a:off x="2103579" y="2643743"/>
            <a:ext cx="243617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b="1" dirty="0"/>
              <a:t>Kendinizi iyi tanıyın! </a:t>
            </a:r>
          </a:p>
        </p:txBody>
      </p:sp>
      <p:sp>
        <p:nvSpPr>
          <p:cNvPr id="13" name="Dikdörtgen 2"/>
          <p:cNvSpPr/>
          <p:nvPr/>
        </p:nvSpPr>
        <p:spPr>
          <a:xfrm rot="21327134">
            <a:off x="6982997" y="1109180"/>
            <a:ext cx="2010862" cy="923330"/>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b="1" dirty="0"/>
              <a:t>Merakınızı doğru kaynaklardan gidermeyi öğrenin! </a:t>
            </a:r>
          </a:p>
        </p:txBody>
      </p:sp>
      <p:sp>
        <p:nvSpPr>
          <p:cNvPr id="14" name="Dikdörtgen 2"/>
          <p:cNvSpPr/>
          <p:nvPr/>
        </p:nvSpPr>
        <p:spPr>
          <a:xfrm rot="247984">
            <a:off x="7076303" y="4242959"/>
            <a:ext cx="1992998" cy="369332"/>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Aklınızı kullanın! </a:t>
            </a:r>
          </a:p>
        </p:txBody>
      </p:sp>
      <p:sp>
        <p:nvSpPr>
          <p:cNvPr id="15" name="Dikdörtgen 2"/>
          <p:cNvSpPr/>
          <p:nvPr/>
        </p:nvSpPr>
        <p:spPr>
          <a:xfrm rot="21221208">
            <a:off x="5652249" y="3390719"/>
            <a:ext cx="2320573" cy="646331"/>
          </a:xfrm>
          <a:prstGeom prst="rect">
            <a:avLst/>
          </a:prstGeom>
          <a:solidFill>
            <a:schemeClr val="accent6">
              <a:lumMod val="5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b="1" dirty="0"/>
              <a:t>Sigaranın zararlarını iyi öğrenin! </a:t>
            </a:r>
          </a:p>
        </p:txBody>
      </p:sp>
      <p:sp>
        <p:nvSpPr>
          <p:cNvPr id="16" name="Dikdörtgen 2"/>
          <p:cNvSpPr/>
          <p:nvPr/>
        </p:nvSpPr>
        <p:spPr>
          <a:xfrm rot="259260">
            <a:off x="6408881" y="6036093"/>
            <a:ext cx="1641906" cy="646331"/>
          </a:xfrm>
          <a:prstGeom prst="rect">
            <a:avLst/>
          </a:prstGeom>
          <a:solidFill>
            <a:schemeClr val="bg2">
              <a:lumMod val="2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b="1" dirty="0"/>
              <a:t>Arkadaşlarınıza örnek olun! </a:t>
            </a:r>
          </a:p>
        </p:txBody>
      </p:sp>
      <p:sp>
        <p:nvSpPr>
          <p:cNvPr id="18" name="Dikdörtgen 2"/>
          <p:cNvSpPr/>
          <p:nvPr/>
        </p:nvSpPr>
        <p:spPr>
          <a:xfrm rot="413496">
            <a:off x="153324" y="5670515"/>
            <a:ext cx="2386385" cy="923330"/>
          </a:xfrm>
          <a:prstGeom prst="rect">
            <a:avLst/>
          </a:prstGeom>
          <a:solidFill>
            <a:schemeClr val="accent5">
              <a:lumMod val="75000"/>
            </a:schemeClr>
          </a:solidFill>
          <a:ln>
            <a:solidFill>
              <a:schemeClr val="tx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b="1" dirty="0"/>
              <a:t>Büyük görünmeye çalışmayın, yaşınıza göre davranın! </a:t>
            </a:r>
          </a:p>
        </p:txBody>
      </p:sp>
      <p:sp>
        <p:nvSpPr>
          <p:cNvPr id="19" name="Dikdörtgen 2"/>
          <p:cNvSpPr/>
          <p:nvPr/>
        </p:nvSpPr>
        <p:spPr>
          <a:xfrm rot="21326872">
            <a:off x="3202010" y="6036093"/>
            <a:ext cx="2616003" cy="646331"/>
          </a:xfrm>
          <a:prstGeom prst="rect">
            <a:avLst/>
          </a:prstGeom>
          <a:solidFill>
            <a:srgbClr val="C0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b="1" dirty="0"/>
              <a:t>Unutmayın, bir kereden bile bir şey olur! </a:t>
            </a:r>
          </a:p>
        </p:txBody>
      </p:sp>
      <p:sp>
        <p:nvSpPr>
          <p:cNvPr id="17" name="Dikdörtgen 2"/>
          <p:cNvSpPr/>
          <p:nvPr/>
        </p:nvSpPr>
        <p:spPr>
          <a:xfrm rot="21063236">
            <a:off x="170098" y="1341809"/>
            <a:ext cx="324096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b="1" dirty="0"/>
              <a:t>“Ben sigara içmiyorum.” cümlesini gururla söyleyin!</a:t>
            </a:r>
          </a:p>
        </p:txBody>
      </p:sp>
      <p:sp>
        <p:nvSpPr>
          <p:cNvPr id="20" name="Dikdörtgen 2"/>
          <p:cNvSpPr/>
          <p:nvPr/>
        </p:nvSpPr>
        <p:spPr>
          <a:xfrm rot="733277">
            <a:off x="5255582" y="2252093"/>
            <a:ext cx="188155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b="1" dirty="0"/>
              <a:t>Ailenizle zaman geçirin!</a:t>
            </a:r>
          </a:p>
        </p:txBody>
      </p:sp>
      <p:sp>
        <p:nvSpPr>
          <p:cNvPr id="21" name="Dikdörtgen 2"/>
          <p:cNvSpPr/>
          <p:nvPr/>
        </p:nvSpPr>
        <p:spPr>
          <a:xfrm rot="21426893">
            <a:off x="7392558" y="2429434"/>
            <a:ext cx="167489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Paranızı boşa harcamayın!</a:t>
            </a:r>
          </a:p>
        </p:txBody>
      </p:sp>
      <p:sp>
        <p:nvSpPr>
          <p:cNvPr id="22" name="Dikdörtgen 2"/>
          <p:cNvSpPr/>
          <p:nvPr/>
        </p:nvSpPr>
        <p:spPr>
          <a:xfrm rot="21335390">
            <a:off x="5905784" y="5003586"/>
            <a:ext cx="264809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b="1" dirty="0"/>
              <a:t>Takılacağınız mekânları doğru seçin!</a:t>
            </a:r>
          </a:p>
        </p:txBody>
      </p:sp>
      <p:sp>
        <p:nvSpPr>
          <p:cNvPr id="23" name="Dikdörtgen 2"/>
          <p:cNvSpPr/>
          <p:nvPr/>
        </p:nvSpPr>
        <p:spPr>
          <a:xfrm rot="272510">
            <a:off x="3762643" y="1090911"/>
            <a:ext cx="2865870" cy="646331"/>
          </a:xfrm>
          <a:prstGeom prst="rect">
            <a:avLst/>
          </a:prstGeom>
          <a:solidFill>
            <a:schemeClr val="accent2">
              <a:lumMod val="75000"/>
            </a:schemeClr>
          </a:solidFill>
          <a:ln>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b="1" dirty="0"/>
              <a:t>Sigaranın sorunlarınızı çözemeyeceğini unutmayın!</a:t>
            </a:r>
          </a:p>
        </p:txBody>
      </p:sp>
      <p:sp>
        <p:nvSpPr>
          <p:cNvPr id="24" name="Dikdörtgen 2"/>
          <p:cNvSpPr/>
          <p:nvPr/>
        </p:nvSpPr>
        <p:spPr>
          <a:xfrm rot="247984">
            <a:off x="3201010" y="5061398"/>
            <a:ext cx="212863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b="1" dirty="0" err="1"/>
              <a:t>Şartlanmışlıklarınızı</a:t>
            </a:r>
            <a:r>
              <a:rPr lang="tr-TR" b="1" dirty="0"/>
              <a:t> gözden geçirin!</a:t>
            </a:r>
          </a:p>
        </p:txBody>
      </p:sp>
      <p:sp>
        <p:nvSpPr>
          <p:cNvPr id="11" name="Dikdörtgen 2"/>
          <p:cNvSpPr/>
          <p:nvPr/>
        </p:nvSpPr>
        <p:spPr>
          <a:xfrm rot="276276">
            <a:off x="3082782" y="1998566"/>
            <a:ext cx="19780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b="1" dirty="0"/>
              <a:t>Sağlıklı beslenin! </a:t>
            </a:r>
          </a:p>
        </p:txBody>
      </p:sp>
    </p:spTree>
    <p:extLst>
      <p:ext uri="{BB962C8B-B14F-4D97-AF65-F5344CB8AC3E}">
        <p14:creationId xmlns:p14="http://schemas.microsoft.com/office/powerpoint/2010/main" val="21142242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down)">
                                      <p:cBhvr>
                                        <p:cTn id="160" dur="580">
                                          <p:stCondLst>
                                            <p:cond delay="0"/>
                                          </p:stCondLst>
                                        </p:cTn>
                                        <p:tgtEl>
                                          <p:spTgt spid="16"/>
                                        </p:tgtEl>
                                      </p:cBhvr>
                                    </p:animEffect>
                                    <p:anim calcmode="lin" valueType="num">
                                      <p:cBhvr>
                                        <p:cTn id="1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6" dur="26">
                                          <p:stCondLst>
                                            <p:cond delay="650"/>
                                          </p:stCondLst>
                                        </p:cTn>
                                        <p:tgtEl>
                                          <p:spTgt spid="16"/>
                                        </p:tgtEl>
                                      </p:cBhvr>
                                      <p:to x="100000" y="60000"/>
                                    </p:animScale>
                                    <p:animScale>
                                      <p:cBhvr>
                                        <p:cTn id="167" dur="166" decel="50000">
                                          <p:stCondLst>
                                            <p:cond delay="676"/>
                                          </p:stCondLst>
                                        </p:cTn>
                                        <p:tgtEl>
                                          <p:spTgt spid="16"/>
                                        </p:tgtEl>
                                      </p:cBhvr>
                                      <p:to x="100000" y="100000"/>
                                    </p:animScale>
                                    <p:animScale>
                                      <p:cBhvr>
                                        <p:cTn id="168" dur="26">
                                          <p:stCondLst>
                                            <p:cond delay="1312"/>
                                          </p:stCondLst>
                                        </p:cTn>
                                        <p:tgtEl>
                                          <p:spTgt spid="16"/>
                                        </p:tgtEl>
                                      </p:cBhvr>
                                      <p:to x="100000" y="80000"/>
                                    </p:animScale>
                                    <p:animScale>
                                      <p:cBhvr>
                                        <p:cTn id="169" dur="166" decel="50000">
                                          <p:stCondLst>
                                            <p:cond delay="1338"/>
                                          </p:stCondLst>
                                        </p:cTn>
                                        <p:tgtEl>
                                          <p:spTgt spid="16"/>
                                        </p:tgtEl>
                                      </p:cBhvr>
                                      <p:to x="100000" y="100000"/>
                                    </p:animScale>
                                    <p:animScale>
                                      <p:cBhvr>
                                        <p:cTn id="170" dur="26">
                                          <p:stCondLst>
                                            <p:cond delay="1642"/>
                                          </p:stCondLst>
                                        </p:cTn>
                                        <p:tgtEl>
                                          <p:spTgt spid="16"/>
                                        </p:tgtEl>
                                      </p:cBhvr>
                                      <p:to x="100000" y="90000"/>
                                    </p:animScale>
                                    <p:animScale>
                                      <p:cBhvr>
                                        <p:cTn id="171" dur="166" decel="50000">
                                          <p:stCondLst>
                                            <p:cond delay="1668"/>
                                          </p:stCondLst>
                                        </p:cTn>
                                        <p:tgtEl>
                                          <p:spTgt spid="16"/>
                                        </p:tgtEl>
                                      </p:cBhvr>
                                      <p:to x="100000" y="100000"/>
                                    </p:animScale>
                                    <p:animScale>
                                      <p:cBhvr>
                                        <p:cTn id="172" dur="26">
                                          <p:stCondLst>
                                            <p:cond delay="1808"/>
                                          </p:stCondLst>
                                        </p:cTn>
                                        <p:tgtEl>
                                          <p:spTgt spid="16"/>
                                        </p:tgtEl>
                                      </p:cBhvr>
                                      <p:to x="100000" y="95000"/>
                                    </p:animScale>
                                    <p:animScale>
                                      <p:cBhvr>
                                        <p:cTn id="173" dur="166" decel="50000">
                                          <p:stCondLst>
                                            <p:cond delay="1834"/>
                                          </p:stCondLst>
                                        </p:cTn>
                                        <p:tgtEl>
                                          <p:spTgt spid="16"/>
                                        </p:tgtEl>
                                      </p:cBhvr>
                                      <p:to x="100000" y="100000"/>
                                    </p:animScale>
                                  </p:childTnLst>
                                </p:cTn>
                              </p:par>
                            </p:childTnLst>
                          </p:cTn>
                        </p:par>
                        <p:par>
                          <p:cTn id="174" fill="hold">
                            <p:stCondLst>
                              <p:cond delay="20000"/>
                            </p:stCondLst>
                            <p:childTnLst>
                              <p:par>
                                <p:cTn id="175" presetID="26" presetClass="entr" presetSubtype="0" fill="hold" grpId="0" nodeType="afterEffect">
                                  <p:stCondLst>
                                    <p:cond delay="0"/>
                                  </p:stCondLst>
                                  <p:childTnLst>
                                    <p:set>
                                      <p:cBhvr>
                                        <p:cTn id="176" dur="1" fill="hold">
                                          <p:stCondLst>
                                            <p:cond delay="0"/>
                                          </p:stCondLst>
                                        </p:cTn>
                                        <p:tgtEl>
                                          <p:spTgt spid="18"/>
                                        </p:tgtEl>
                                        <p:attrNameLst>
                                          <p:attrName>style.visibility</p:attrName>
                                        </p:attrNameLst>
                                      </p:cBhvr>
                                      <p:to>
                                        <p:strVal val="visible"/>
                                      </p:to>
                                    </p:set>
                                    <p:animEffect transition="in" filter="wipe(down)">
                                      <p:cBhvr>
                                        <p:cTn id="177" dur="580">
                                          <p:stCondLst>
                                            <p:cond delay="0"/>
                                          </p:stCondLst>
                                        </p:cTn>
                                        <p:tgtEl>
                                          <p:spTgt spid="18"/>
                                        </p:tgtEl>
                                      </p:cBhvr>
                                    </p:animEffect>
                                    <p:anim calcmode="lin" valueType="num">
                                      <p:cBhvr>
                                        <p:cTn id="1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3" dur="26">
                                          <p:stCondLst>
                                            <p:cond delay="650"/>
                                          </p:stCondLst>
                                        </p:cTn>
                                        <p:tgtEl>
                                          <p:spTgt spid="18"/>
                                        </p:tgtEl>
                                      </p:cBhvr>
                                      <p:to x="100000" y="60000"/>
                                    </p:animScale>
                                    <p:animScale>
                                      <p:cBhvr>
                                        <p:cTn id="184" dur="166" decel="50000">
                                          <p:stCondLst>
                                            <p:cond delay="676"/>
                                          </p:stCondLst>
                                        </p:cTn>
                                        <p:tgtEl>
                                          <p:spTgt spid="18"/>
                                        </p:tgtEl>
                                      </p:cBhvr>
                                      <p:to x="100000" y="100000"/>
                                    </p:animScale>
                                    <p:animScale>
                                      <p:cBhvr>
                                        <p:cTn id="185" dur="26">
                                          <p:stCondLst>
                                            <p:cond delay="1312"/>
                                          </p:stCondLst>
                                        </p:cTn>
                                        <p:tgtEl>
                                          <p:spTgt spid="18"/>
                                        </p:tgtEl>
                                      </p:cBhvr>
                                      <p:to x="100000" y="80000"/>
                                    </p:animScale>
                                    <p:animScale>
                                      <p:cBhvr>
                                        <p:cTn id="186" dur="166" decel="50000">
                                          <p:stCondLst>
                                            <p:cond delay="1338"/>
                                          </p:stCondLst>
                                        </p:cTn>
                                        <p:tgtEl>
                                          <p:spTgt spid="18"/>
                                        </p:tgtEl>
                                      </p:cBhvr>
                                      <p:to x="100000" y="100000"/>
                                    </p:animScale>
                                    <p:animScale>
                                      <p:cBhvr>
                                        <p:cTn id="187" dur="26">
                                          <p:stCondLst>
                                            <p:cond delay="1642"/>
                                          </p:stCondLst>
                                        </p:cTn>
                                        <p:tgtEl>
                                          <p:spTgt spid="18"/>
                                        </p:tgtEl>
                                      </p:cBhvr>
                                      <p:to x="100000" y="90000"/>
                                    </p:animScale>
                                    <p:animScale>
                                      <p:cBhvr>
                                        <p:cTn id="188" dur="166" decel="50000">
                                          <p:stCondLst>
                                            <p:cond delay="1668"/>
                                          </p:stCondLst>
                                        </p:cTn>
                                        <p:tgtEl>
                                          <p:spTgt spid="18"/>
                                        </p:tgtEl>
                                      </p:cBhvr>
                                      <p:to x="100000" y="100000"/>
                                    </p:animScale>
                                    <p:animScale>
                                      <p:cBhvr>
                                        <p:cTn id="189" dur="26">
                                          <p:stCondLst>
                                            <p:cond delay="1808"/>
                                          </p:stCondLst>
                                        </p:cTn>
                                        <p:tgtEl>
                                          <p:spTgt spid="18"/>
                                        </p:tgtEl>
                                      </p:cBhvr>
                                      <p:to x="100000" y="95000"/>
                                    </p:animScale>
                                    <p:animScale>
                                      <p:cBhvr>
                                        <p:cTn id="190" dur="166" decel="50000">
                                          <p:stCondLst>
                                            <p:cond delay="1834"/>
                                          </p:stCondLst>
                                        </p:cTn>
                                        <p:tgtEl>
                                          <p:spTgt spid="18"/>
                                        </p:tgtEl>
                                      </p:cBhvr>
                                      <p:to x="100000" y="100000"/>
                                    </p:animScale>
                                  </p:childTnLst>
                                </p:cTn>
                              </p:par>
                            </p:childTnLst>
                          </p:cTn>
                        </p:par>
                        <p:par>
                          <p:cTn id="191" fill="hold">
                            <p:stCondLst>
                              <p:cond delay="22000"/>
                            </p:stCondLst>
                            <p:childTnLst>
                              <p:par>
                                <p:cTn id="192" presetID="26" presetClass="entr" presetSubtype="0" fill="hold" grpId="0" nodeType="afterEffect">
                                  <p:stCondLst>
                                    <p:cond delay="0"/>
                                  </p:stCondLst>
                                  <p:childTnLst>
                                    <p:set>
                                      <p:cBhvr>
                                        <p:cTn id="193" dur="1" fill="hold">
                                          <p:stCondLst>
                                            <p:cond delay="0"/>
                                          </p:stCondLst>
                                        </p:cTn>
                                        <p:tgtEl>
                                          <p:spTgt spid="19"/>
                                        </p:tgtEl>
                                        <p:attrNameLst>
                                          <p:attrName>style.visibility</p:attrName>
                                        </p:attrNameLst>
                                      </p:cBhvr>
                                      <p:to>
                                        <p:strVal val="visible"/>
                                      </p:to>
                                    </p:set>
                                    <p:animEffect transition="in" filter="wipe(down)">
                                      <p:cBhvr>
                                        <p:cTn id="194" dur="580">
                                          <p:stCondLst>
                                            <p:cond delay="0"/>
                                          </p:stCondLst>
                                        </p:cTn>
                                        <p:tgtEl>
                                          <p:spTgt spid="19"/>
                                        </p:tgtEl>
                                      </p:cBhvr>
                                    </p:animEffect>
                                    <p:anim calcmode="lin" valueType="num">
                                      <p:cBhvr>
                                        <p:cTn id="19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0" dur="26">
                                          <p:stCondLst>
                                            <p:cond delay="650"/>
                                          </p:stCondLst>
                                        </p:cTn>
                                        <p:tgtEl>
                                          <p:spTgt spid="19"/>
                                        </p:tgtEl>
                                      </p:cBhvr>
                                      <p:to x="100000" y="60000"/>
                                    </p:animScale>
                                    <p:animScale>
                                      <p:cBhvr>
                                        <p:cTn id="201" dur="166" decel="50000">
                                          <p:stCondLst>
                                            <p:cond delay="676"/>
                                          </p:stCondLst>
                                        </p:cTn>
                                        <p:tgtEl>
                                          <p:spTgt spid="19"/>
                                        </p:tgtEl>
                                      </p:cBhvr>
                                      <p:to x="100000" y="100000"/>
                                    </p:animScale>
                                    <p:animScale>
                                      <p:cBhvr>
                                        <p:cTn id="202" dur="26">
                                          <p:stCondLst>
                                            <p:cond delay="1312"/>
                                          </p:stCondLst>
                                        </p:cTn>
                                        <p:tgtEl>
                                          <p:spTgt spid="19"/>
                                        </p:tgtEl>
                                      </p:cBhvr>
                                      <p:to x="100000" y="80000"/>
                                    </p:animScale>
                                    <p:animScale>
                                      <p:cBhvr>
                                        <p:cTn id="203" dur="166" decel="50000">
                                          <p:stCondLst>
                                            <p:cond delay="1338"/>
                                          </p:stCondLst>
                                        </p:cTn>
                                        <p:tgtEl>
                                          <p:spTgt spid="19"/>
                                        </p:tgtEl>
                                      </p:cBhvr>
                                      <p:to x="100000" y="100000"/>
                                    </p:animScale>
                                    <p:animScale>
                                      <p:cBhvr>
                                        <p:cTn id="204" dur="26">
                                          <p:stCondLst>
                                            <p:cond delay="1642"/>
                                          </p:stCondLst>
                                        </p:cTn>
                                        <p:tgtEl>
                                          <p:spTgt spid="19"/>
                                        </p:tgtEl>
                                      </p:cBhvr>
                                      <p:to x="100000" y="90000"/>
                                    </p:animScale>
                                    <p:animScale>
                                      <p:cBhvr>
                                        <p:cTn id="205" dur="166" decel="50000">
                                          <p:stCondLst>
                                            <p:cond delay="1668"/>
                                          </p:stCondLst>
                                        </p:cTn>
                                        <p:tgtEl>
                                          <p:spTgt spid="19"/>
                                        </p:tgtEl>
                                      </p:cBhvr>
                                      <p:to x="100000" y="100000"/>
                                    </p:animScale>
                                    <p:animScale>
                                      <p:cBhvr>
                                        <p:cTn id="206" dur="26">
                                          <p:stCondLst>
                                            <p:cond delay="1808"/>
                                          </p:stCondLst>
                                        </p:cTn>
                                        <p:tgtEl>
                                          <p:spTgt spid="19"/>
                                        </p:tgtEl>
                                      </p:cBhvr>
                                      <p:to x="100000" y="95000"/>
                                    </p:animScale>
                                    <p:animScale>
                                      <p:cBhvr>
                                        <p:cTn id="207" dur="166" decel="50000">
                                          <p:stCondLst>
                                            <p:cond delay="1834"/>
                                          </p:stCondLst>
                                        </p:cTn>
                                        <p:tgtEl>
                                          <p:spTgt spid="19"/>
                                        </p:tgtEl>
                                      </p:cBhvr>
                                      <p:to x="100000" y="100000"/>
                                    </p:animScale>
                                  </p:childTnLst>
                                </p:cTn>
                              </p:par>
                            </p:childTnLst>
                          </p:cTn>
                        </p:par>
                        <p:par>
                          <p:cTn id="208" fill="hold">
                            <p:stCondLst>
                              <p:cond delay="24000"/>
                            </p:stCondLst>
                            <p:childTnLst>
                              <p:par>
                                <p:cTn id="209" presetID="26" presetClass="entr" presetSubtype="0" fill="hold" grpId="0" nodeType="after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wipe(down)">
                                      <p:cBhvr>
                                        <p:cTn id="211" dur="580">
                                          <p:stCondLst>
                                            <p:cond delay="0"/>
                                          </p:stCondLst>
                                        </p:cTn>
                                        <p:tgtEl>
                                          <p:spTgt spid="17"/>
                                        </p:tgtEl>
                                      </p:cBhvr>
                                    </p:animEffect>
                                    <p:anim calcmode="lin" valueType="num">
                                      <p:cBhvr>
                                        <p:cTn id="2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7" dur="26">
                                          <p:stCondLst>
                                            <p:cond delay="650"/>
                                          </p:stCondLst>
                                        </p:cTn>
                                        <p:tgtEl>
                                          <p:spTgt spid="17"/>
                                        </p:tgtEl>
                                      </p:cBhvr>
                                      <p:to x="100000" y="60000"/>
                                    </p:animScale>
                                    <p:animScale>
                                      <p:cBhvr>
                                        <p:cTn id="218" dur="166" decel="50000">
                                          <p:stCondLst>
                                            <p:cond delay="676"/>
                                          </p:stCondLst>
                                        </p:cTn>
                                        <p:tgtEl>
                                          <p:spTgt spid="17"/>
                                        </p:tgtEl>
                                      </p:cBhvr>
                                      <p:to x="100000" y="100000"/>
                                    </p:animScale>
                                    <p:animScale>
                                      <p:cBhvr>
                                        <p:cTn id="219" dur="26">
                                          <p:stCondLst>
                                            <p:cond delay="1312"/>
                                          </p:stCondLst>
                                        </p:cTn>
                                        <p:tgtEl>
                                          <p:spTgt spid="17"/>
                                        </p:tgtEl>
                                      </p:cBhvr>
                                      <p:to x="100000" y="80000"/>
                                    </p:animScale>
                                    <p:animScale>
                                      <p:cBhvr>
                                        <p:cTn id="220" dur="166" decel="50000">
                                          <p:stCondLst>
                                            <p:cond delay="1338"/>
                                          </p:stCondLst>
                                        </p:cTn>
                                        <p:tgtEl>
                                          <p:spTgt spid="17"/>
                                        </p:tgtEl>
                                      </p:cBhvr>
                                      <p:to x="100000" y="100000"/>
                                    </p:animScale>
                                    <p:animScale>
                                      <p:cBhvr>
                                        <p:cTn id="221" dur="26">
                                          <p:stCondLst>
                                            <p:cond delay="1642"/>
                                          </p:stCondLst>
                                        </p:cTn>
                                        <p:tgtEl>
                                          <p:spTgt spid="17"/>
                                        </p:tgtEl>
                                      </p:cBhvr>
                                      <p:to x="100000" y="90000"/>
                                    </p:animScale>
                                    <p:animScale>
                                      <p:cBhvr>
                                        <p:cTn id="222" dur="166" decel="50000">
                                          <p:stCondLst>
                                            <p:cond delay="1668"/>
                                          </p:stCondLst>
                                        </p:cTn>
                                        <p:tgtEl>
                                          <p:spTgt spid="17"/>
                                        </p:tgtEl>
                                      </p:cBhvr>
                                      <p:to x="100000" y="100000"/>
                                    </p:animScale>
                                    <p:animScale>
                                      <p:cBhvr>
                                        <p:cTn id="223" dur="26">
                                          <p:stCondLst>
                                            <p:cond delay="1808"/>
                                          </p:stCondLst>
                                        </p:cTn>
                                        <p:tgtEl>
                                          <p:spTgt spid="17"/>
                                        </p:tgtEl>
                                      </p:cBhvr>
                                      <p:to x="100000" y="95000"/>
                                    </p:animScale>
                                    <p:animScale>
                                      <p:cBhvr>
                                        <p:cTn id="224" dur="166" decel="50000">
                                          <p:stCondLst>
                                            <p:cond delay="1834"/>
                                          </p:stCondLst>
                                        </p:cTn>
                                        <p:tgtEl>
                                          <p:spTgt spid="17"/>
                                        </p:tgtEl>
                                      </p:cBhvr>
                                      <p:to x="100000" y="100000"/>
                                    </p:animScale>
                                  </p:childTnLst>
                                </p:cTn>
                              </p:par>
                            </p:childTnLst>
                          </p:cTn>
                        </p:par>
                        <p:par>
                          <p:cTn id="225" fill="hold">
                            <p:stCondLst>
                              <p:cond delay="26000"/>
                            </p:stCondLst>
                            <p:childTnLst>
                              <p:par>
                                <p:cTn id="226" presetID="26" presetClass="entr" presetSubtype="0" fill="hold" grpId="0" nodeType="afterEffect">
                                  <p:stCondLst>
                                    <p:cond delay="0"/>
                                  </p:stCondLst>
                                  <p:childTnLst>
                                    <p:set>
                                      <p:cBhvr>
                                        <p:cTn id="227" dur="1" fill="hold">
                                          <p:stCondLst>
                                            <p:cond delay="0"/>
                                          </p:stCondLst>
                                        </p:cTn>
                                        <p:tgtEl>
                                          <p:spTgt spid="20"/>
                                        </p:tgtEl>
                                        <p:attrNameLst>
                                          <p:attrName>style.visibility</p:attrName>
                                        </p:attrNameLst>
                                      </p:cBhvr>
                                      <p:to>
                                        <p:strVal val="visible"/>
                                      </p:to>
                                    </p:set>
                                    <p:animEffect transition="in" filter="wipe(down)">
                                      <p:cBhvr>
                                        <p:cTn id="228" dur="580">
                                          <p:stCondLst>
                                            <p:cond delay="0"/>
                                          </p:stCondLst>
                                        </p:cTn>
                                        <p:tgtEl>
                                          <p:spTgt spid="20"/>
                                        </p:tgtEl>
                                      </p:cBhvr>
                                    </p:animEffect>
                                    <p:anim calcmode="lin" valueType="num">
                                      <p:cBhvr>
                                        <p:cTn id="22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34" dur="26">
                                          <p:stCondLst>
                                            <p:cond delay="650"/>
                                          </p:stCondLst>
                                        </p:cTn>
                                        <p:tgtEl>
                                          <p:spTgt spid="20"/>
                                        </p:tgtEl>
                                      </p:cBhvr>
                                      <p:to x="100000" y="60000"/>
                                    </p:animScale>
                                    <p:animScale>
                                      <p:cBhvr>
                                        <p:cTn id="235" dur="166" decel="50000">
                                          <p:stCondLst>
                                            <p:cond delay="676"/>
                                          </p:stCondLst>
                                        </p:cTn>
                                        <p:tgtEl>
                                          <p:spTgt spid="20"/>
                                        </p:tgtEl>
                                      </p:cBhvr>
                                      <p:to x="100000" y="100000"/>
                                    </p:animScale>
                                    <p:animScale>
                                      <p:cBhvr>
                                        <p:cTn id="236" dur="26">
                                          <p:stCondLst>
                                            <p:cond delay="1312"/>
                                          </p:stCondLst>
                                        </p:cTn>
                                        <p:tgtEl>
                                          <p:spTgt spid="20"/>
                                        </p:tgtEl>
                                      </p:cBhvr>
                                      <p:to x="100000" y="80000"/>
                                    </p:animScale>
                                    <p:animScale>
                                      <p:cBhvr>
                                        <p:cTn id="237" dur="166" decel="50000">
                                          <p:stCondLst>
                                            <p:cond delay="1338"/>
                                          </p:stCondLst>
                                        </p:cTn>
                                        <p:tgtEl>
                                          <p:spTgt spid="20"/>
                                        </p:tgtEl>
                                      </p:cBhvr>
                                      <p:to x="100000" y="100000"/>
                                    </p:animScale>
                                    <p:animScale>
                                      <p:cBhvr>
                                        <p:cTn id="238" dur="26">
                                          <p:stCondLst>
                                            <p:cond delay="1642"/>
                                          </p:stCondLst>
                                        </p:cTn>
                                        <p:tgtEl>
                                          <p:spTgt spid="20"/>
                                        </p:tgtEl>
                                      </p:cBhvr>
                                      <p:to x="100000" y="90000"/>
                                    </p:animScale>
                                    <p:animScale>
                                      <p:cBhvr>
                                        <p:cTn id="239" dur="166" decel="50000">
                                          <p:stCondLst>
                                            <p:cond delay="1668"/>
                                          </p:stCondLst>
                                        </p:cTn>
                                        <p:tgtEl>
                                          <p:spTgt spid="20"/>
                                        </p:tgtEl>
                                      </p:cBhvr>
                                      <p:to x="100000" y="100000"/>
                                    </p:animScale>
                                    <p:animScale>
                                      <p:cBhvr>
                                        <p:cTn id="240" dur="26">
                                          <p:stCondLst>
                                            <p:cond delay="1808"/>
                                          </p:stCondLst>
                                        </p:cTn>
                                        <p:tgtEl>
                                          <p:spTgt spid="20"/>
                                        </p:tgtEl>
                                      </p:cBhvr>
                                      <p:to x="100000" y="95000"/>
                                    </p:animScale>
                                    <p:animScale>
                                      <p:cBhvr>
                                        <p:cTn id="241" dur="166" decel="50000">
                                          <p:stCondLst>
                                            <p:cond delay="1834"/>
                                          </p:stCondLst>
                                        </p:cTn>
                                        <p:tgtEl>
                                          <p:spTgt spid="20"/>
                                        </p:tgtEl>
                                      </p:cBhvr>
                                      <p:to x="100000" y="100000"/>
                                    </p:animScale>
                                  </p:childTnLst>
                                </p:cTn>
                              </p:par>
                            </p:childTnLst>
                          </p:cTn>
                        </p:par>
                        <p:par>
                          <p:cTn id="242" fill="hold">
                            <p:stCondLst>
                              <p:cond delay="28000"/>
                            </p:stCondLst>
                            <p:childTnLst>
                              <p:par>
                                <p:cTn id="243" presetID="26" presetClass="entr" presetSubtype="0" fill="hold" grpId="0" nodeType="afterEffect">
                                  <p:stCondLst>
                                    <p:cond delay="0"/>
                                  </p:stCondLst>
                                  <p:childTnLst>
                                    <p:set>
                                      <p:cBhvr>
                                        <p:cTn id="244" dur="1" fill="hold">
                                          <p:stCondLst>
                                            <p:cond delay="0"/>
                                          </p:stCondLst>
                                        </p:cTn>
                                        <p:tgtEl>
                                          <p:spTgt spid="21"/>
                                        </p:tgtEl>
                                        <p:attrNameLst>
                                          <p:attrName>style.visibility</p:attrName>
                                        </p:attrNameLst>
                                      </p:cBhvr>
                                      <p:to>
                                        <p:strVal val="visible"/>
                                      </p:to>
                                    </p:set>
                                    <p:animEffect transition="in" filter="wipe(down)">
                                      <p:cBhvr>
                                        <p:cTn id="245" dur="580">
                                          <p:stCondLst>
                                            <p:cond delay="0"/>
                                          </p:stCondLst>
                                        </p:cTn>
                                        <p:tgtEl>
                                          <p:spTgt spid="21"/>
                                        </p:tgtEl>
                                      </p:cBhvr>
                                    </p:animEffect>
                                    <p:anim calcmode="lin" valueType="num">
                                      <p:cBhvr>
                                        <p:cTn id="24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51" dur="26">
                                          <p:stCondLst>
                                            <p:cond delay="650"/>
                                          </p:stCondLst>
                                        </p:cTn>
                                        <p:tgtEl>
                                          <p:spTgt spid="21"/>
                                        </p:tgtEl>
                                      </p:cBhvr>
                                      <p:to x="100000" y="60000"/>
                                    </p:animScale>
                                    <p:animScale>
                                      <p:cBhvr>
                                        <p:cTn id="252" dur="166" decel="50000">
                                          <p:stCondLst>
                                            <p:cond delay="676"/>
                                          </p:stCondLst>
                                        </p:cTn>
                                        <p:tgtEl>
                                          <p:spTgt spid="21"/>
                                        </p:tgtEl>
                                      </p:cBhvr>
                                      <p:to x="100000" y="100000"/>
                                    </p:animScale>
                                    <p:animScale>
                                      <p:cBhvr>
                                        <p:cTn id="253" dur="26">
                                          <p:stCondLst>
                                            <p:cond delay="1312"/>
                                          </p:stCondLst>
                                        </p:cTn>
                                        <p:tgtEl>
                                          <p:spTgt spid="21"/>
                                        </p:tgtEl>
                                      </p:cBhvr>
                                      <p:to x="100000" y="80000"/>
                                    </p:animScale>
                                    <p:animScale>
                                      <p:cBhvr>
                                        <p:cTn id="254" dur="166" decel="50000">
                                          <p:stCondLst>
                                            <p:cond delay="1338"/>
                                          </p:stCondLst>
                                        </p:cTn>
                                        <p:tgtEl>
                                          <p:spTgt spid="21"/>
                                        </p:tgtEl>
                                      </p:cBhvr>
                                      <p:to x="100000" y="100000"/>
                                    </p:animScale>
                                    <p:animScale>
                                      <p:cBhvr>
                                        <p:cTn id="255" dur="26">
                                          <p:stCondLst>
                                            <p:cond delay="1642"/>
                                          </p:stCondLst>
                                        </p:cTn>
                                        <p:tgtEl>
                                          <p:spTgt spid="21"/>
                                        </p:tgtEl>
                                      </p:cBhvr>
                                      <p:to x="100000" y="90000"/>
                                    </p:animScale>
                                    <p:animScale>
                                      <p:cBhvr>
                                        <p:cTn id="256" dur="166" decel="50000">
                                          <p:stCondLst>
                                            <p:cond delay="1668"/>
                                          </p:stCondLst>
                                        </p:cTn>
                                        <p:tgtEl>
                                          <p:spTgt spid="21"/>
                                        </p:tgtEl>
                                      </p:cBhvr>
                                      <p:to x="100000" y="100000"/>
                                    </p:animScale>
                                    <p:animScale>
                                      <p:cBhvr>
                                        <p:cTn id="257" dur="26">
                                          <p:stCondLst>
                                            <p:cond delay="1808"/>
                                          </p:stCondLst>
                                        </p:cTn>
                                        <p:tgtEl>
                                          <p:spTgt spid="21"/>
                                        </p:tgtEl>
                                      </p:cBhvr>
                                      <p:to x="100000" y="95000"/>
                                    </p:animScale>
                                    <p:animScale>
                                      <p:cBhvr>
                                        <p:cTn id="258" dur="166" decel="50000">
                                          <p:stCondLst>
                                            <p:cond delay="1834"/>
                                          </p:stCondLst>
                                        </p:cTn>
                                        <p:tgtEl>
                                          <p:spTgt spid="21"/>
                                        </p:tgtEl>
                                      </p:cBhvr>
                                      <p:to x="100000" y="100000"/>
                                    </p:animScale>
                                  </p:childTnLst>
                                </p:cTn>
                              </p:par>
                            </p:childTnLst>
                          </p:cTn>
                        </p:par>
                        <p:par>
                          <p:cTn id="259" fill="hold">
                            <p:stCondLst>
                              <p:cond delay="30000"/>
                            </p:stCondLst>
                            <p:childTnLst>
                              <p:par>
                                <p:cTn id="260" presetID="26" presetClass="entr" presetSubtype="0" fill="hold" grpId="0" nodeType="afterEffect">
                                  <p:stCondLst>
                                    <p:cond delay="0"/>
                                  </p:stCondLst>
                                  <p:childTnLst>
                                    <p:set>
                                      <p:cBhvr>
                                        <p:cTn id="261" dur="1" fill="hold">
                                          <p:stCondLst>
                                            <p:cond delay="0"/>
                                          </p:stCondLst>
                                        </p:cTn>
                                        <p:tgtEl>
                                          <p:spTgt spid="22"/>
                                        </p:tgtEl>
                                        <p:attrNameLst>
                                          <p:attrName>style.visibility</p:attrName>
                                        </p:attrNameLst>
                                      </p:cBhvr>
                                      <p:to>
                                        <p:strVal val="visible"/>
                                      </p:to>
                                    </p:set>
                                    <p:animEffect transition="in" filter="wipe(down)">
                                      <p:cBhvr>
                                        <p:cTn id="262" dur="580">
                                          <p:stCondLst>
                                            <p:cond delay="0"/>
                                          </p:stCondLst>
                                        </p:cTn>
                                        <p:tgtEl>
                                          <p:spTgt spid="22"/>
                                        </p:tgtEl>
                                      </p:cBhvr>
                                    </p:animEffect>
                                    <p:anim calcmode="lin" valueType="num">
                                      <p:cBhvr>
                                        <p:cTn id="26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68" dur="26">
                                          <p:stCondLst>
                                            <p:cond delay="650"/>
                                          </p:stCondLst>
                                        </p:cTn>
                                        <p:tgtEl>
                                          <p:spTgt spid="22"/>
                                        </p:tgtEl>
                                      </p:cBhvr>
                                      <p:to x="100000" y="60000"/>
                                    </p:animScale>
                                    <p:animScale>
                                      <p:cBhvr>
                                        <p:cTn id="269" dur="166" decel="50000">
                                          <p:stCondLst>
                                            <p:cond delay="676"/>
                                          </p:stCondLst>
                                        </p:cTn>
                                        <p:tgtEl>
                                          <p:spTgt spid="22"/>
                                        </p:tgtEl>
                                      </p:cBhvr>
                                      <p:to x="100000" y="100000"/>
                                    </p:animScale>
                                    <p:animScale>
                                      <p:cBhvr>
                                        <p:cTn id="270" dur="26">
                                          <p:stCondLst>
                                            <p:cond delay="1312"/>
                                          </p:stCondLst>
                                        </p:cTn>
                                        <p:tgtEl>
                                          <p:spTgt spid="22"/>
                                        </p:tgtEl>
                                      </p:cBhvr>
                                      <p:to x="100000" y="80000"/>
                                    </p:animScale>
                                    <p:animScale>
                                      <p:cBhvr>
                                        <p:cTn id="271" dur="166" decel="50000">
                                          <p:stCondLst>
                                            <p:cond delay="1338"/>
                                          </p:stCondLst>
                                        </p:cTn>
                                        <p:tgtEl>
                                          <p:spTgt spid="22"/>
                                        </p:tgtEl>
                                      </p:cBhvr>
                                      <p:to x="100000" y="100000"/>
                                    </p:animScale>
                                    <p:animScale>
                                      <p:cBhvr>
                                        <p:cTn id="272" dur="26">
                                          <p:stCondLst>
                                            <p:cond delay="1642"/>
                                          </p:stCondLst>
                                        </p:cTn>
                                        <p:tgtEl>
                                          <p:spTgt spid="22"/>
                                        </p:tgtEl>
                                      </p:cBhvr>
                                      <p:to x="100000" y="90000"/>
                                    </p:animScale>
                                    <p:animScale>
                                      <p:cBhvr>
                                        <p:cTn id="273" dur="166" decel="50000">
                                          <p:stCondLst>
                                            <p:cond delay="1668"/>
                                          </p:stCondLst>
                                        </p:cTn>
                                        <p:tgtEl>
                                          <p:spTgt spid="22"/>
                                        </p:tgtEl>
                                      </p:cBhvr>
                                      <p:to x="100000" y="100000"/>
                                    </p:animScale>
                                    <p:animScale>
                                      <p:cBhvr>
                                        <p:cTn id="274" dur="26">
                                          <p:stCondLst>
                                            <p:cond delay="1808"/>
                                          </p:stCondLst>
                                        </p:cTn>
                                        <p:tgtEl>
                                          <p:spTgt spid="22"/>
                                        </p:tgtEl>
                                      </p:cBhvr>
                                      <p:to x="100000" y="95000"/>
                                    </p:animScale>
                                    <p:animScale>
                                      <p:cBhvr>
                                        <p:cTn id="275" dur="166" decel="50000">
                                          <p:stCondLst>
                                            <p:cond delay="1834"/>
                                          </p:stCondLst>
                                        </p:cTn>
                                        <p:tgtEl>
                                          <p:spTgt spid="22"/>
                                        </p:tgtEl>
                                      </p:cBhvr>
                                      <p:to x="100000" y="100000"/>
                                    </p:animScale>
                                  </p:childTnLst>
                                </p:cTn>
                              </p:par>
                            </p:childTnLst>
                          </p:cTn>
                        </p:par>
                        <p:par>
                          <p:cTn id="276" fill="hold">
                            <p:stCondLst>
                              <p:cond delay="32000"/>
                            </p:stCondLst>
                            <p:childTnLst>
                              <p:par>
                                <p:cTn id="277" presetID="26" presetClass="entr" presetSubtype="0" fill="hold" grpId="0" nodeType="afterEffect">
                                  <p:stCondLst>
                                    <p:cond delay="0"/>
                                  </p:stCondLst>
                                  <p:childTnLst>
                                    <p:set>
                                      <p:cBhvr>
                                        <p:cTn id="278" dur="1" fill="hold">
                                          <p:stCondLst>
                                            <p:cond delay="0"/>
                                          </p:stCondLst>
                                        </p:cTn>
                                        <p:tgtEl>
                                          <p:spTgt spid="23"/>
                                        </p:tgtEl>
                                        <p:attrNameLst>
                                          <p:attrName>style.visibility</p:attrName>
                                        </p:attrNameLst>
                                      </p:cBhvr>
                                      <p:to>
                                        <p:strVal val="visible"/>
                                      </p:to>
                                    </p:set>
                                    <p:animEffect transition="in" filter="wipe(down)">
                                      <p:cBhvr>
                                        <p:cTn id="279" dur="580">
                                          <p:stCondLst>
                                            <p:cond delay="0"/>
                                          </p:stCondLst>
                                        </p:cTn>
                                        <p:tgtEl>
                                          <p:spTgt spid="23"/>
                                        </p:tgtEl>
                                      </p:cBhvr>
                                    </p:animEffect>
                                    <p:anim calcmode="lin" valueType="num">
                                      <p:cBhvr>
                                        <p:cTn id="28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85" dur="26">
                                          <p:stCondLst>
                                            <p:cond delay="650"/>
                                          </p:stCondLst>
                                        </p:cTn>
                                        <p:tgtEl>
                                          <p:spTgt spid="23"/>
                                        </p:tgtEl>
                                      </p:cBhvr>
                                      <p:to x="100000" y="60000"/>
                                    </p:animScale>
                                    <p:animScale>
                                      <p:cBhvr>
                                        <p:cTn id="286" dur="166" decel="50000">
                                          <p:stCondLst>
                                            <p:cond delay="676"/>
                                          </p:stCondLst>
                                        </p:cTn>
                                        <p:tgtEl>
                                          <p:spTgt spid="23"/>
                                        </p:tgtEl>
                                      </p:cBhvr>
                                      <p:to x="100000" y="100000"/>
                                    </p:animScale>
                                    <p:animScale>
                                      <p:cBhvr>
                                        <p:cTn id="287" dur="26">
                                          <p:stCondLst>
                                            <p:cond delay="1312"/>
                                          </p:stCondLst>
                                        </p:cTn>
                                        <p:tgtEl>
                                          <p:spTgt spid="23"/>
                                        </p:tgtEl>
                                      </p:cBhvr>
                                      <p:to x="100000" y="80000"/>
                                    </p:animScale>
                                    <p:animScale>
                                      <p:cBhvr>
                                        <p:cTn id="288" dur="166" decel="50000">
                                          <p:stCondLst>
                                            <p:cond delay="1338"/>
                                          </p:stCondLst>
                                        </p:cTn>
                                        <p:tgtEl>
                                          <p:spTgt spid="23"/>
                                        </p:tgtEl>
                                      </p:cBhvr>
                                      <p:to x="100000" y="100000"/>
                                    </p:animScale>
                                    <p:animScale>
                                      <p:cBhvr>
                                        <p:cTn id="289" dur="26">
                                          <p:stCondLst>
                                            <p:cond delay="1642"/>
                                          </p:stCondLst>
                                        </p:cTn>
                                        <p:tgtEl>
                                          <p:spTgt spid="23"/>
                                        </p:tgtEl>
                                      </p:cBhvr>
                                      <p:to x="100000" y="90000"/>
                                    </p:animScale>
                                    <p:animScale>
                                      <p:cBhvr>
                                        <p:cTn id="290" dur="166" decel="50000">
                                          <p:stCondLst>
                                            <p:cond delay="1668"/>
                                          </p:stCondLst>
                                        </p:cTn>
                                        <p:tgtEl>
                                          <p:spTgt spid="23"/>
                                        </p:tgtEl>
                                      </p:cBhvr>
                                      <p:to x="100000" y="100000"/>
                                    </p:animScale>
                                    <p:animScale>
                                      <p:cBhvr>
                                        <p:cTn id="291" dur="26">
                                          <p:stCondLst>
                                            <p:cond delay="1808"/>
                                          </p:stCondLst>
                                        </p:cTn>
                                        <p:tgtEl>
                                          <p:spTgt spid="23"/>
                                        </p:tgtEl>
                                      </p:cBhvr>
                                      <p:to x="100000" y="95000"/>
                                    </p:animScale>
                                    <p:animScale>
                                      <p:cBhvr>
                                        <p:cTn id="292" dur="166" decel="50000">
                                          <p:stCondLst>
                                            <p:cond delay="1834"/>
                                          </p:stCondLst>
                                        </p:cTn>
                                        <p:tgtEl>
                                          <p:spTgt spid="23"/>
                                        </p:tgtEl>
                                      </p:cBhvr>
                                      <p:to x="100000" y="100000"/>
                                    </p:animScale>
                                  </p:childTnLst>
                                </p:cTn>
                              </p:par>
                            </p:childTnLst>
                          </p:cTn>
                        </p:par>
                        <p:par>
                          <p:cTn id="293" fill="hold">
                            <p:stCondLst>
                              <p:cond delay="34000"/>
                            </p:stCondLst>
                            <p:childTnLst>
                              <p:par>
                                <p:cTn id="294" presetID="26" presetClass="entr" presetSubtype="0" fill="hold" grpId="0" nodeType="afterEffect">
                                  <p:stCondLst>
                                    <p:cond delay="0"/>
                                  </p:stCondLst>
                                  <p:childTnLst>
                                    <p:set>
                                      <p:cBhvr>
                                        <p:cTn id="295" dur="1" fill="hold">
                                          <p:stCondLst>
                                            <p:cond delay="0"/>
                                          </p:stCondLst>
                                        </p:cTn>
                                        <p:tgtEl>
                                          <p:spTgt spid="24"/>
                                        </p:tgtEl>
                                        <p:attrNameLst>
                                          <p:attrName>style.visibility</p:attrName>
                                        </p:attrNameLst>
                                      </p:cBhvr>
                                      <p:to>
                                        <p:strVal val="visible"/>
                                      </p:to>
                                    </p:set>
                                    <p:animEffect transition="in" filter="wipe(down)">
                                      <p:cBhvr>
                                        <p:cTn id="296" dur="580">
                                          <p:stCondLst>
                                            <p:cond delay="0"/>
                                          </p:stCondLst>
                                        </p:cTn>
                                        <p:tgtEl>
                                          <p:spTgt spid="24"/>
                                        </p:tgtEl>
                                      </p:cBhvr>
                                    </p:animEffect>
                                    <p:anim calcmode="lin" valueType="num">
                                      <p:cBhvr>
                                        <p:cTn id="29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02" dur="26">
                                          <p:stCondLst>
                                            <p:cond delay="650"/>
                                          </p:stCondLst>
                                        </p:cTn>
                                        <p:tgtEl>
                                          <p:spTgt spid="24"/>
                                        </p:tgtEl>
                                      </p:cBhvr>
                                      <p:to x="100000" y="60000"/>
                                    </p:animScale>
                                    <p:animScale>
                                      <p:cBhvr>
                                        <p:cTn id="303" dur="166" decel="50000">
                                          <p:stCondLst>
                                            <p:cond delay="676"/>
                                          </p:stCondLst>
                                        </p:cTn>
                                        <p:tgtEl>
                                          <p:spTgt spid="24"/>
                                        </p:tgtEl>
                                      </p:cBhvr>
                                      <p:to x="100000" y="100000"/>
                                    </p:animScale>
                                    <p:animScale>
                                      <p:cBhvr>
                                        <p:cTn id="304" dur="26">
                                          <p:stCondLst>
                                            <p:cond delay="1312"/>
                                          </p:stCondLst>
                                        </p:cTn>
                                        <p:tgtEl>
                                          <p:spTgt spid="24"/>
                                        </p:tgtEl>
                                      </p:cBhvr>
                                      <p:to x="100000" y="80000"/>
                                    </p:animScale>
                                    <p:animScale>
                                      <p:cBhvr>
                                        <p:cTn id="305" dur="166" decel="50000">
                                          <p:stCondLst>
                                            <p:cond delay="1338"/>
                                          </p:stCondLst>
                                        </p:cTn>
                                        <p:tgtEl>
                                          <p:spTgt spid="24"/>
                                        </p:tgtEl>
                                      </p:cBhvr>
                                      <p:to x="100000" y="100000"/>
                                    </p:animScale>
                                    <p:animScale>
                                      <p:cBhvr>
                                        <p:cTn id="306" dur="26">
                                          <p:stCondLst>
                                            <p:cond delay="1642"/>
                                          </p:stCondLst>
                                        </p:cTn>
                                        <p:tgtEl>
                                          <p:spTgt spid="24"/>
                                        </p:tgtEl>
                                      </p:cBhvr>
                                      <p:to x="100000" y="90000"/>
                                    </p:animScale>
                                    <p:animScale>
                                      <p:cBhvr>
                                        <p:cTn id="307" dur="166" decel="50000">
                                          <p:stCondLst>
                                            <p:cond delay="1668"/>
                                          </p:stCondLst>
                                        </p:cTn>
                                        <p:tgtEl>
                                          <p:spTgt spid="24"/>
                                        </p:tgtEl>
                                      </p:cBhvr>
                                      <p:to x="100000" y="100000"/>
                                    </p:animScale>
                                    <p:animScale>
                                      <p:cBhvr>
                                        <p:cTn id="308" dur="26">
                                          <p:stCondLst>
                                            <p:cond delay="1808"/>
                                          </p:stCondLst>
                                        </p:cTn>
                                        <p:tgtEl>
                                          <p:spTgt spid="24"/>
                                        </p:tgtEl>
                                      </p:cBhvr>
                                      <p:to x="100000" y="95000"/>
                                    </p:animScale>
                                    <p:animScale>
                                      <p:cBhvr>
                                        <p:cTn id="30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P spid="13" grpId="0" animBg="1"/>
      <p:bldP spid="14" grpId="0" animBg="1"/>
      <p:bldP spid="15" grpId="0" animBg="1"/>
      <p:bldP spid="16" grpId="0" animBg="1"/>
      <p:bldP spid="18" grpId="0" animBg="1"/>
      <p:bldP spid="19" grpId="0" animBg="1"/>
      <p:bldP spid="17" grpId="0" animBg="1"/>
      <p:bldP spid="20" grpId="0" animBg="1"/>
      <p:bldP spid="21" grpId="0" animBg="1"/>
      <p:bldP spid="22" grpId="0" animBg="1"/>
      <p:bldP spid="23" grpId="0" animBg="1"/>
      <p:bldP spid="24"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1457424" y="824268"/>
            <a:ext cx="5372174" cy="646331"/>
          </a:xfrm>
          <a:prstGeom prst="rect">
            <a:avLst/>
          </a:prstGeom>
        </p:spPr>
        <p:txBody>
          <a:bodyPr wrap="square">
            <a:spAutoFit/>
          </a:bodyPr>
          <a:lstStyle/>
          <a:p>
            <a:r>
              <a:rPr lang="tr-TR" dirty="0">
                <a:latin typeface="+mn-lt"/>
              </a:rPr>
              <a:t>Neden sigara içmiyorsunuz? Sebepleri üzerine düşünün ve </a:t>
            </a:r>
            <a:r>
              <a:rPr lang="tr-TR" dirty="0" smtClean="0">
                <a:latin typeface="+mn-lt"/>
              </a:rPr>
              <a:t>arkadaşlarınızla paylaşın.</a:t>
            </a:r>
            <a:endParaRPr lang="tr-TR" dirty="0">
              <a:latin typeface="+mn-lt"/>
            </a:endParaRPr>
          </a:p>
        </p:txBody>
      </p:sp>
      <p:sp>
        <p:nvSpPr>
          <p:cNvPr id="7" name="Dikdörtgen 6"/>
          <p:cNvSpPr/>
          <p:nvPr/>
        </p:nvSpPr>
        <p:spPr>
          <a:xfrm>
            <a:off x="1425556" y="206641"/>
            <a:ext cx="6844118" cy="584775"/>
          </a:xfrm>
          <a:prstGeom prst="rect">
            <a:avLst/>
          </a:prstGeom>
        </p:spPr>
        <p:txBody>
          <a:bodyPr wrap="none">
            <a:spAutoFit/>
          </a:bodyPr>
          <a:lstStyle/>
          <a:p>
            <a:r>
              <a:rPr lang="tr-TR" sz="3200" dirty="0" smtClean="0">
                <a:solidFill>
                  <a:srgbClr val="FF0000"/>
                </a:solidFill>
                <a:latin typeface="+mn-lt"/>
              </a:rPr>
              <a:t>Sigara İçmeyi Hiç Düşünmedim. Çünkü…</a:t>
            </a:r>
            <a:endParaRPr lang="tr-TR" sz="3200" dirty="0">
              <a:solidFill>
                <a:srgbClr val="FF0000"/>
              </a:solidFill>
              <a:latin typeface="+mn-lt"/>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4644008" y="1772816"/>
            <a:ext cx="4824536" cy="1200329"/>
          </a:xfrm>
          <a:prstGeom prst="rect">
            <a:avLst/>
          </a:prstGeom>
        </p:spPr>
        <p:txBody>
          <a:bodyPr wrap="square">
            <a:spAutoFit/>
          </a:bodyPr>
          <a:lstStyle/>
          <a:p>
            <a:r>
              <a:rPr lang="tr-TR" sz="2400" dirty="0" smtClean="0">
                <a:latin typeface="+mn-lt"/>
              </a:rPr>
              <a:t>Çünkü sigaradan çıkan </a:t>
            </a:r>
            <a:r>
              <a:rPr lang="tr-TR" sz="2400" dirty="0">
                <a:latin typeface="+mn-lt"/>
              </a:rPr>
              <a:t>zararlı maddelerin havayı kirletmesini istemiyorum.</a:t>
            </a:r>
          </a:p>
        </p:txBody>
      </p:sp>
      <p:sp>
        <p:nvSpPr>
          <p:cNvPr id="8" name="Dikdörtgen 7"/>
          <p:cNvSpPr/>
          <p:nvPr/>
        </p:nvSpPr>
        <p:spPr>
          <a:xfrm>
            <a:off x="251056" y="2780928"/>
            <a:ext cx="2999025" cy="707886"/>
          </a:xfrm>
          <a:prstGeom prst="rect">
            <a:avLst/>
          </a:prstGeom>
        </p:spPr>
        <p:txBody>
          <a:bodyPr wrap="square">
            <a:spAutoFit/>
          </a:bodyPr>
          <a:lstStyle/>
          <a:p>
            <a:r>
              <a:rPr lang="tr-TR" sz="2000" dirty="0" smtClean="0">
                <a:latin typeface="+mn-lt"/>
              </a:rPr>
              <a:t>Çünkü başka insanlara zarar vermek istemiyorum.</a:t>
            </a:r>
            <a:endParaRPr lang="tr-TR" sz="2000" dirty="0">
              <a:latin typeface="+mn-lt"/>
            </a:endParaRPr>
          </a:p>
        </p:txBody>
      </p:sp>
      <p:sp>
        <p:nvSpPr>
          <p:cNvPr id="9" name="Dikdörtgen 8"/>
          <p:cNvSpPr/>
          <p:nvPr/>
        </p:nvSpPr>
        <p:spPr>
          <a:xfrm>
            <a:off x="358788" y="5808166"/>
            <a:ext cx="4657044" cy="1077218"/>
          </a:xfrm>
          <a:prstGeom prst="rect">
            <a:avLst/>
          </a:prstGeom>
        </p:spPr>
        <p:txBody>
          <a:bodyPr wrap="none">
            <a:spAutoFit/>
          </a:bodyPr>
          <a:lstStyle/>
          <a:p>
            <a:r>
              <a:rPr lang="tr-TR" sz="3200" dirty="0" smtClean="0">
                <a:latin typeface="+mn-lt"/>
              </a:rPr>
              <a:t>Çünkü kimsenin benim için</a:t>
            </a:r>
            <a:br>
              <a:rPr lang="tr-TR" sz="3200" dirty="0" smtClean="0">
                <a:latin typeface="+mn-lt"/>
              </a:rPr>
            </a:br>
            <a:r>
              <a:rPr lang="tr-TR" sz="3200" dirty="0" smtClean="0">
                <a:latin typeface="+mn-lt"/>
              </a:rPr>
              <a:t>üzülmesini istemiyorum.</a:t>
            </a:r>
            <a:endParaRPr lang="tr-TR" sz="3200" dirty="0">
              <a:latin typeface="+mn-lt"/>
            </a:endParaRPr>
          </a:p>
        </p:txBody>
      </p:sp>
      <p:sp>
        <p:nvSpPr>
          <p:cNvPr id="10" name="Dikdörtgen 9"/>
          <p:cNvSpPr/>
          <p:nvPr/>
        </p:nvSpPr>
        <p:spPr>
          <a:xfrm>
            <a:off x="358788" y="1691516"/>
            <a:ext cx="3649836" cy="923330"/>
          </a:xfrm>
          <a:prstGeom prst="rect">
            <a:avLst/>
          </a:prstGeom>
        </p:spPr>
        <p:txBody>
          <a:bodyPr wrap="square">
            <a:spAutoFit/>
          </a:bodyPr>
          <a:lstStyle/>
          <a:p>
            <a:r>
              <a:rPr lang="tr-TR" dirty="0" smtClean="0">
                <a:latin typeface="+mn-lt"/>
              </a:rPr>
              <a:t>Çünkü vücudumun bana </a:t>
            </a:r>
            <a:r>
              <a:rPr lang="tr-TR" dirty="0">
                <a:latin typeface="+mn-lt"/>
              </a:rPr>
              <a:t>bir emanet olduğunu </a:t>
            </a:r>
            <a:r>
              <a:rPr lang="tr-TR" dirty="0" smtClean="0">
                <a:latin typeface="+mn-lt"/>
              </a:rPr>
              <a:t>biliyorum ve emanete sahip çıkıyorum.</a:t>
            </a:r>
            <a:endParaRPr lang="tr-TR" dirty="0">
              <a:latin typeface="+mn-lt"/>
            </a:endParaRPr>
          </a:p>
        </p:txBody>
      </p:sp>
      <p:sp>
        <p:nvSpPr>
          <p:cNvPr id="11" name="Dikdörtgen 10"/>
          <p:cNvSpPr/>
          <p:nvPr/>
        </p:nvSpPr>
        <p:spPr>
          <a:xfrm>
            <a:off x="107504" y="5457664"/>
            <a:ext cx="4465903" cy="338554"/>
          </a:xfrm>
          <a:prstGeom prst="rect">
            <a:avLst/>
          </a:prstGeom>
        </p:spPr>
        <p:txBody>
          <a:bodyPr wrap="none">
            <a:spAutoFit/>
          </a:bodyPr>
          <a:lstStyle/>
          <a:p>
            <a:r>
              <a:rPr lang="tr-TR" sz="1600" dirty="0" smtClean="0">
                <a:latin typeface="+mn-lt"/>
              </a:rPr>
              <a:t>Çünkü uzun ve sağlıklı bir hayat </a:t>
            </a:r>
            <a:r>
              <a:rPr lang="tr-TR" sz="1600" dirty="0">
                <a:latin typeface="+mn-lt"/>
              </a:rPr>
              <a:t> </a:t>
            </a:r>
            <a:r>
              <a:rPr lang="tr-TR" sz="1600" dirty="0" smtClean="0">
                <a:latin typeface="+mn-lt"/>
              </a:rPr>
              <a:t>yaşamak istiyorum.</a:t>
            </a:r>
            <a:endParaRPr lang="tr-TR" sz="1600" dirty="0">
              <a:latin typeface="+mn-lt"/>
            </a:endParaRPr>
          </a:p>
        </p:txBody>
      </p:sp>
      <p:sp>
        <p:nvSpPr>
          <p:cNvPr id="12" name="Dikdörtgen 11"/>
          <p:cNvSpPr/>
          <p:nvPr/>
        </p:nvSpPr>
        <p:spPr>
          <a:xfrm>
            <a:off x="496200" y="3772139"/>
            <a:ext cx="2508735" cy="1384995"/>
          </a:xfrm>
          <a:prstGeom prst="rect">
            <a:avLst/>
          </a:prstGeom>
        </p:spPr>
        <p:txBody>
          <a:bodyPr wrap="square">
            <a:spAutoFit/>
          </a:bodyPr>
          <a:lstStyle/>
          <a:p>
            <a:r>
              <a:rPr lang="tr-TR" sz="2800" dirty="0" smtClean="0">
                <a:latin typeface="+mn-lt"/>
              </a:rPr>
              <a:t>Çünkü sağlıklı yaşamayı seviyorum.</a:t>
            </a:r>
            <a:endParaRPr lang="tr-TR" sz="2800" dirty="0">
              <a:latin typeface="+mn-lt"/>
            </a:endParaRPr>
          </a:p>
        </p:txBody>
      </p:sp>
      <p:sp>
        <p:nvSpPr>
          <p:cNvPr id="14" name="Dikdörtgen 13"/>
          <p:cNvSpPr/>
          <p:nvPr/>
        </p:nvSpPr>
        <p:spPr>
          <a:xfrm>
            <a:off x="5580904" y="3676962"/>
            <a:ext cx="1439368" cy="400110"/>
          </a:xfrm>
          <a:prstGeom prst="rect">
            <a:avLst/>
          </a:prstGeom>
        </p:spPr>
        <p:txBody>
          <a:bodyPr wrap="none">
            <a:spAutoFit/>
          </a:bodyPr>
          <a:lstStyle/>
          <a:p>
            <a:r>
              <a:rPr lang="tr-TR" sz="2000" dirty="0" smtClean="0">
                <a:latin typeface="+mn-lt"/>
              </a:rPr>
              <a:t>Ve diğerleri:</a:t>
            </a:r>
            <a:endParaRPr lang="tr-TR" sz="2000" dirty="0">
              <a:latin typeface="+mn-lt"/>
            </a:endParaRPr>
          </a:p>
        </p:txBody>
      </p:sp>
      <p:sp>
        <p:nvSpPr>
          <p:cNvPr id="15" name="Dikdörtgen 14"/>
          <p:cNvSpPr/>
          <p:nvPr/>
        </p:nvSpPr>
        <p:spPr>
          <a:xfrm>
            <a:off x="2733114" y="3515772"/>
            <a:ext cx="2508735" cy="1815882"/>
          </a:xfrm>
          <a:prstGeom prst="rect">
            <a:avLst/>
          </a:prstGeom>
        </p:spPr>
        <p:txBody>
          <a:bodyPr wrap="square">
            <a:spAutoFit/>
          </a:bodyPr>
          <a:lstStyle/>
          <a:p>
            <a:r>
              <a:rPr lang="tr-TR" sz="2800" dirty="0" smtClean="0">
                <a:latin typeface="+mn-lt"/>
              </a:rPr>
              <a:t>Çünkü severek yapabileceğim birçok başka seçeneğim var.</a:t>
            </a:r>
            <a:endParaRPr lang="tr-TR" sz="2800" dirty="0">
              <a:latin typeface="+mn-lt"/>
            </a:endParaRPr>
          </a:p>
        </p:txBody>
      </p:sp>
    </p:spTree>
    <p:extLst>
      <p:ext uri="{BB962C8B-B14F-4D97-AF65-F5344CB8AC3E}">
        <p14:creationId xmlns:p14="http://schemas.microsoft.com/office/powerpoint/2010/main" val="7065109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92" y="-2863"/>
            <a:ext cx="4645000" cy="6860863"/>
          </a:xfrm>
          <a:prstGeom prst="rect">
            <a:avLst/>
          </a:prstGeom>
          <a:solidFill>
            <a:schemeClr val="tx1">
              <a:lumMod val="85000"/>
              <a:lumOff val="15000"/>
            </a:schemeClr>
          </a:solidFill>
          <a:ln w="31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 name="Rectangle 7"/>
          <p:cNvSpPr/>
          <p:nvPr/>
        </p:nvSpPr>
        <p:spPr>
          <a:xfrm>
            <a:off x="4644008" y="-4471"/>
            <a:ext cx="4499992" cy="6862471"/>
          </a:xfrm>
          <a:prstGeom prst="rect">
            <a:avLst/>
          </a:prstGeom>
          <a:solidFill>
            <a:srgbClr val="00B050"/>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4" name="Dikdörtgen 3"/>
          <p:cNvSpPr/>
          <p:nvPr/>
        </p:nvSpPr>
        <p:spPr>
          <a:xfrm>
            <a:off x="2555776" y="932527"/>
            <a:ext cx="4824536" cy="1200329"/>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latin typeface="+mn-lt"/>
              </a:rPr>
              <a:t>Çevrenizdeki </a:t>
            </a:r>
            <a:r>
              <a:rPr lang="tr-TR" dirty="0">
                <a:latin typeface="+mn-lt"/>
              </a:rPr>
              <a:t>sigara içen ve içmeyen insanları hayalinizde canlandırıp karşılaştırın. Aralarında ne gibi farklar görüyorsunuz? Hatırladığınız gözlemlerinizi sınıfınızda arkadaşlarınızla paylaşın.</a:t>
            </a:r>
          </a:p>
        </p:txBody>
      </p:sp>
      <p:sp>
        <p:nvSpPr>
          <p:cNvPr id="7" name="Dikdörtgen 6"/>
          <p:cNvSpPr/>
          <p:nvPr/>
        </p:nvSpPr>
        <p:spPr>
          <a:xfrm>
            <a:off x="3013919" y="158871"/>
            <a:ext cx="4078361" cy="584775"/>
          </a:xfrm>
          <a:prstGeom prst="rect">
            <a:avLst/>
          </a:prstGeom>
        </p:spPr>
        <p:txBody>
          <a:bodyPr wrap="none">
            <a:spAutoFit/>
          </a:bodyPr>
          <a:lstStyle/>
          <a:p>
            <a:r>
              <a:rPr lang="tr-TR" sz="3200" dirty="0">
                <a:solidFill>
                  <a:schemeClr val="bg1"/>
                </a:solidFill>
              </a:rPr>
              <a:t>İçenler </a:t>
            </a:r>
            <a:r>
              <a:rPr lang="tr-TR" sz="3200" dirty="0" smtClean="0">
                <a:solidFill>
                  <a:schemeClr val="bg1"/>
                </a:solidFill>
              </a:rPr>
              <a:t>ve İçmeyenler</a:t>
            </a:r>
            <a:endParaRPr lang="tr-TR" sz="3200" dirty="0">
              <a:solidFill>
                <a:schemeClr val="bg1"/>
              </a:solidFill>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9356208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548189" y="1052736"/>
            <a:ext cx="5372174" cy="923330"/>
          </a:xfrm>
          <a:prstGeom prst="rect">
            <a:avLst/>
          </a:prstGeom>
        </p:spPr>
        <p:txBody>
          <a:bodyPr wrap="square">
            <a:spAutoFit/>
          </a:bodyPr>
          <a:lstStyle/>
          <a:p>
            <a:r>
              <a:rPr lang="tr-TR" dirty="0" smtClean="0">
                <a:solidFill>
                  <a:schemeClr val="bg1"/>
                </a:solidFill>
                <a:effectLst>
                  <a:outerShdw blurRad="38100" dist="38100" dir="2700000" algn="tl">
                    <a:srgbClr val="000000">
                      <a:alpha val="43137"/>
                    </a:srgbClr>
                  </a:outerShdw>
                </a:effectLst>
                <a:latin typeface="+mn-lt"/>
              </a:rPr>
              <a:t>Sigaradan uzak durmanın, hiçbir şekilde sigaraya bulaşmamanın birçok </a:t>
            </a:r>
            <a:r>
              <a:rPr lang="tr-TR" dirty="0">
                <a:solidFill>
                  <a:schemeClr val="bg1"/>
                </a:solidFill>
                <a:effectLst>
                  <a:outerShdw blurRad="38100" dist="38100" dir="2700000" algn="tl">
                    <a:srgbClr val="000000">
                      <a:alpha val="43137"/>
                    </a:srgbClr>
                  </a:outerShdw>
                </a:effectLst>
                <a:latin typeface="+mn-lt"/>
              </a:rPr>
              <a:t>faydası var. </a:t>
            </a:r>
            <a:r>
              <a:rPr lang="tr-TR" dirty="0" smtClean="0">
                <a:solidFill>
                  <a:schemeClr val="bg1"/>
                </a:solidFill>
                <a:effectLst>
                  <a:outerShdw blurRad="38100" dist="38100" dir="2700000" algn="tl">
                    <a:srgbClr val="000000">
                      <a:alpha val="43137"/>
                    </a:srgbClr>
                  </a:outerShdw>
                </a:effectLst>
                <a:latin typeface="+mn-lt"/>
              </a:rPr>
              <a:t>Haydi, hep birlikte faydalarını sayalım. Biz birkaç tanesini saydık bile…</a:t>
            </a:r>
            <a:endParaRPr lang="tr-TR" dirty="0">
              <a:solidFill>
                <a:schemeClr val="bg1"/>
              </a:solidFill>
              <a:effectLst>
                <a:outerShdw blurRad="38100" dist="38100" dir="2700000" algn="tl">
                  <a:srgbClr val="000000">
                    <a:alpha val="43137"/>
                  </a:srgbClr>
                </a:outerShdw>
              </a:effectLst>
              <a:latin typeface="+mn-lt"/>
            </a:endParaRPr>
          </a:p>
        </p:txBody>
      </p:sp>
      <p:sp>
        <p:nvSpPr>
          <p:cNvPr id="7" name="Dikdörtgen 6"/>
          <p:cNvSpPr/>
          <p:nvPr/>
        </p:nvSpPr>
        <p:spPr>
          <a:xfrm>
            <a:off x="1425556" y="206641"/>
            <a:ext cx="5307863" cy="584775"/>
          </a:xfrm>
          <a:prstGeom prst="rect">
            <a:avLst/>
          </a:prstGeom>
        </p:spPr>
        <p:txBody>
          <a:bodyPr wrap="none">
            <a:spAutoFit/>
          </a:bodyPr>
          <a:lstStyle/>
          <a:p>
            <a:r>
              <a:rPr lang="tr-TR" sz="3200" dirty="0" smtClean="0">
                <a:solidFill>
                  <a:schemeClr val="bg1"/>
                </a:solidFill>
                <a:effectLst>
                  <a:outerShdw blurRad="38100" dist="38100" dir="2700000" algn="tl">
                    <a:srgbClr val="000000">
                      <a:alpha val="43137"/>
                    </a:srgbClr>
                  </a:outerShdw>
                </a:effectLst>
              </a:rPr>
              <a:t>Sigara İçmemenin Faydaları</a:t>
            </a:r>
            <a:endParaRPr lang="tr-TR" sz="3200" dirty="0">
              <a:solidFill>
                <a:schemeClr val="bg1"/>
              </a:solidFill>
              <a:effectLst>
                <a:outerShdw blurRad="38100" dist="38100" dir="2700000" algn="tl">
                  <a:srgbClr val="000000">
                    <a:alpha val="43137"/>
                  </a:srgbClr>
                </a:outerShdw>
              </a:effectLst>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548189" y="3047235"/>
            <a:ext cx="2578783" cy="461665"/>
          </a:xfrm>
          <a:prstGeom prst="rect">
            <a:avLst/>
          </a:prstGeom>
        </p:spPr>
        <p:txBody>
          <a:bodyPr wrap="none">
            <a:spAutoFit/>
          </a:bodyPr>
          <a:lstStyle/>
          <a:p>
            <a:r>
              <a:rPr lang="tr-TR" sz="2400" dirty="0" smtClean="0">
                <a:solidFill>
                  <a:schemeClr val="bg1"/>
                </a:solidFill>
                <a:effectLst>
                  <a:outerShdw blurRad="38100" dist="38100" dir="2700000" algn="tl">
                    <a:srgbClr val="000000">
                      <a:alpha val="43137"/>
                    </a:srgbClr>
                  </a:outerShdw>
                </a:effectLst>
                <a:latin typeface="+mn-lt"/>
              </a:rPr>
              <a:t>Sağlığımızı koruruz.</a:t>
            </a:r>
            <a:endParaRPr lang="tr-TR" sz="2400" dirty="0">
              <a:solidFill>
                <a:schemeClr val="bg1"/>
              </a:solidFill>
              <a:effectLst>
                <a:outerShdw blurRad="38100" dist="38100" dir="2700000" algn="tl">
                  <a:srgbClr val="000000">
                    <a:alpha val="43137"/>
                  </a:srgbClr>
                </a:outerShdw>
              </a:effectLst>
              <a:latin typeface="+mn-lt"/>
            </a:endParaRPr>
          </a:p>
        </p:txBody>
      </p:sp>
      <p:sp>
        <p:nvSpPr>
          <p:cNvPr id="8" name="Dikdörtgen 7"/>
          <p:cNvSpPr/>
          <p:nvPr/>
        </p:nvSpPr>
        <p:spPr>
          <a:xfrm>
            <a:off x="251056" y="3740329"/>
            <a:ext cx="4675191" cy="400110"/>
          </a:xfrm>
          <a:prstGeom prst="rect">
            <a:avLst/>
          </a:prstGeom>
        </p:spPr>
        <p:txBody>
          <a:bodyPr wrap="none">
            <a:spAutoFit/>
          </a:bodyPr>
          <a:lstStyle/>
          <a:p>
            <a:r>
              <a:rPr lang="tr-TR" sz="2000" dirty="0" smtClean="0">
                <a:solidFill>
                  <a:schemeClr val="bg1"/>
                </a:solidFill>
                <a:effectLst>
                  <a:outerShdw blurRad="38100" dist="38100" dir="2700000" algn="tl">
                    <a:srgbClr val="000000">
                      <a:alpha val="43137"/>
                    </a:srgbClr>
                  </a:outerShdw>
                </a:effectLst>
                <a:latin typeface="+mn-lt"/>
              </a:rPr>
              <a:t>Hastalıklardan uzak, rahat bir hayat yaşarız.</a:t>
            </a:r>
            <a:endParaRPr lang="tr-TR" sz="2000" dirty="0">
              <a:solidFill>
                <a:schemeClr val="bg1"/>
              </a:solidFill>
              <a:effectLst>
                <a:outerShdw blurRad="38100" dist="38100" dir="2700000" algn="tl">
                  <a:srgbClr val="000000">
                    <a:alpha val="43137"/>
                  </a:srgbClr>
                </a:outerShdw>
              </a:effectLst>
              <a:latin typeface="+mn-lt"/>
            </a:endParaRPr>
          </a:p>
        </p:txBody>
      </p:sp>
      <p:sp>
        <p:nvSpPr>
          <p:cNvPr id="9" name="Dikdörtgen 8"/>
          <p:cNvSpPr/>
          <p:nvPr/>
        </p:nvSpPr>
        <p:spPr>
          <a:xfrm>
            <a:off x="358788" y="5903045"/>
            <a:ext cx="6470810" cy="584775"/>
          </a:xfrm>
          <a:prstGeom prst="rect">
            <a:avLst/>
          </a:prstGeom>
        </p:spPr>
        <p:txBody>
          <a:bodyPr wrap="none">
            <a:spAutoFit/>
          </a:bodyPr>
          <a:lstStyle/>
          <a:p>
            <a:r>
              <a:rPr lang="tr-TR" sz="3200" dirty="0" smtClean="0">
                <a:solidFill>
                  <a:schemeClr val="bg1"/>
                </a:solidFill>
                <a:effectLst>
                  <a:outerShdw blurRad="38100" dist="38100" dir="2700000" algn="tl">
                    <a:srgbClr val="000000">
                      <a:alpha val="43137"/>
                    </a:srgbClr>
                  </a:outerShdw>
                </a:effectLst>
                <a:latin typeface="+mn-lt"/>
              </a:rPr>
              <a:t>Sevdiklerimize zarar vermemiş oluruz.</a:t>
            </a:r>
            <a:endParaRPr lang="tr-TR" sz="3200" dirty="0">
              <a:solidFill>
                <a:schemeClr val="bg1"/>
              </a:solidFill>
              <a:effectLst>
                <a:outerShdw blurRad="38100" dist="38100" dir="2700000" algn="tl">
                  <a:srgbClr val="000000">
                    <a:alpha val="43137"/>
                  </a:srgbClr>
                </a:outerShdw>
              </a:effectLst>
              <a:latin typeface="+mn-lt"/>
            </a:endParaRPr>
          </a:p>
        </p:txBody>
      </p:sp>
      <p:sp>
        <p:nvSpPr>
          <p:cNvPr id="10" name="Dikdörtgen 9"/>
          <p:cNvSpPr/>
          <p:nvPr/>
        </p:nvSpPr>
        <p:spPr>
          <a:xfrm>
            <a:off x="358788" y="2204583"/>
            <a:ext cx="3804055" cy="646331"/>
          </a:xfrm>
          <a:prstGeom prst="rect">
            <a:avLst/>
          </a:prstGeom>
        </p:spPr>
        <p:txBody>
          <a:bodyPr wrap="none">
            <a:spAutoFit/>
          </a:bodyPr>
          <a:lstStyle/>
          <a:p>
            <a:r>
              <a:rPr lang="tr-TR" dirty="0" smtClean="0">
                <a:solidFill>
                  <a:schemeClr val="bg1"/>
                </a:solidFill>
                <a:effectLst>
                  <a:outerShdw blurRad="38100" dist="38100" dir="2700000" algn="tl">
                    <a:srgbClr val="000000">
                      <a:alpha val="43137"/>
                    </a:srgbClr>
                  </a:outerShdw>
                </a:effectLst>
                <a:latin typeface="+mn-lt"/>
              </a:rPr>
              <a:t>Sevdiklerimizin bizim için üzülmelerine</a:t>
            </a:r>
            <a:br>
              <a:rPr lang="tr-TR" dirty="0" smtClean="0">
                <a:solidFill>
                  <a:schemeClr val="bg1"/>
                </a:solidFill>
                <a:effectLst>
                  <a:outerShdw blurRad="38100" dist="38100" dir="2700000" algn="tl">
                    <a:srgbClr val="000000">
                      <a:alpha val="43137"/>
                    </a:srgbClr>
                  </a:outerShdw>
                </a:effectLst>
                <a:latin typeface="+mn-lt"/>
              </a:rPr>
            </a:br>
            <a:r>
              <a:rPr lang="tr-TR" dirty="0" smtClean="0">
                <a:solidFill>
                  <a:schemeClr val="bg1"/>
                </a:solidFill>
                <a:effectLst>
                  <a:outerShdw blurRad="38100" dist="38100" dir="2700000" algn="tl">
                    <a:srgbClr val="000000">
                      <a:alpha val="43137"/>
                    </a:srgbClr>
                  </a:outerShdw>
                </a:effectLst>
                <a:latin typeface="+mn-lt"/>
              </a:rPr>
              <a:t>sebep olmamış oluruz.</a:t>
            </a:r>
            <a:endParaRPr lang="tr-TR" dirty="0">
              <a:solidFill>
                <a:schemeClr val="bg1"/>
              </a:solidFill>
              <a:effectLst>
                <a:outerShdw blurRad="38100" dist="38100" dir="2700000" algn="tl">
                  <a:srgbClr val="000000">
                    <a:alpha val="43137"/>
                  </a:srgbClr>
                </a:outerShdw>
              </a:effectLst>
              <a:latin typeface="+mn-lt"/>
            </a:endParaRPr>
          </a:p>
        </p:txBody>
      </p:sp>
      <p:sp>
        <p:nvSpPr>
          <p:cNvPr id="11" name="Dikdörtgen 10"/>
          <p:cNvSpPr/>
          <p:nvPr/>
        </p:nvSpPr>
        <p:spPr>
          <a:xfrm>
            <a:off x="366022" y="5457664"/>
            <a:ext cx="2884059" cy="338554"/>
          </a:xfrm>
          <a:prstGeom prst="rect">
            <a:avLst/>
          </a:prstGeom>
        </p:spPr>
        <p:txBody>
          <a:bodyPr wrap="none">
            <a:spAutoFit/>
          </a:bodyPr>
          <a:lstStyle/>
          <a:p>
            <a:r>
              <a:rPr lang="tr-TR" sz="1600" dirty="0" smtClean="0">
                <a:solidFill>
                  <a:schemeClr val="bg1"/>
                </a:solidFill>
                <a:effectLst>
                  <a:outerShdw blurRad="38100" dist="38100" dir="2700000" algn="tl">
                    <a:srgbClr val="000000">
                      <a:alpha val="43137"/>
                    </a:srgbClr>
                  </a:outerShdw>
                </a:effectLst>
                <a:latin typeface="+mn-lt"/>
              </a:rPr>
              <a:t>Uzun ve sağlıklı bir hayat süreriz.</a:t>
            </a:r>
            <a:endParaRPr lang="tr-TR" sz="1600" dirty="0">
              <a:solidFill>
                <a:schemeClr val="bg1"/>
              </a:solidFill>
              <a:effectLst>
                <a:outerShdw blurRad="38100" dist="38100" dir="2700000" algn="tl">
                  <a:srgbClr val="000000">
                    <a:alpha val="43137"/>
                  </a:srgbClr>
                </a:outerShdw>
              </a:effectLst>
              <a:latin typeface="+mn-lt"/>
            </a:endParaRPr>
          </a:p>
        </p:txBody>
      </p:sp>
      <p:sp>
        <p:nvSpPr>
          <p:cNvPr id="12" name="Dikdörtgen 11"/>
          <p:cNvSpPr/>
          <p:nvPr/>
        </p:nvSpPr>
        <p:spPr>
          <a:xfrm>
            <a:off x="551096" y="4364552"/>
            <a:ext cx="3268331" cy="523220"/>
          </a:xfrm>
          <a:prstGeom prst="rect">
            <a:avLst/>
          </a:prstGeom>
        </p:spPr>
        <p:txBody>
          <a:bodyPr wrap="none">
            <a:spAutoFit/>
          </a:bodyPr>
          <a:lstStyle/>
          <a:p>
            <a:r>
              <a:rPr lang="tr-TR" sz="2800" dirty="0" smtClean="0">
                <a:solidFill>
                  <a:schemeClr val="bg1"/>
                </a:solidFill>
                <a:effectLst>
                  <a:outerShdw blurRad="38100" dist="38100" dir="2700000" algn="tl">
                    <a:srgbClr val="000000">
                      <a:alpha val="43137"/>
                    </a:srgbClr>
                  </a:outerShdw>
                </a:effectLst>
                <a:latin typeface="+mn-lt"/>
              </a:rPr>
              <a:t>Kimseye yük olmayız.</a:t>
            </a:r>
            <a:endParaRPr lang="tr-TR" sz="2800" dirty="0">
              <a:solidFill>
                <a:schemeClr val="bg1"/>
              </a:solidFill>
              <a:effectLst>
                <a:outerShdw blurRad="38100" dist="38100" dir="2700000" algn="tl">
                  <a:srgbClr val="000000">
                    <a:alpha val="43137"/>
                  </a:srgbClr>
                </a:outerShdw>
              </a:effectLst>
              <a:latin typeface="+mn-lt"/>
            </a:endParaRPr>
          </a:p>
        </p:txBody>
      </p:sp>
      <p:sp>
        <p:nvSpPr>
          <p:cNvPr id="13" name="Dikdörtgen 12"/>
          <p:cNvSpPr/>
          <p:nvPr/>
        </p:nvSpPr>
        <p:spPr>
          <a:xfrm>
            <a:off x="2678068" y="4912053"/>
            <a:ext cx="2661113" cy="400110"/>
          </a:xfrm>
          <a:prstGeom prst="rect">
            <a:avLst/>
          </a:prstGeom>
        </p:spPr>
        <p:txBody>
          <a:bodyPr wrap="none">
            <a:spAutoFit/>
          </a:bodyPr>
          <a:lstStyle/>
          <a:p>
            <a:r>
              <a:rPr lang="tr-TR" sz="2000" dirty="0" smtClean="0">
                <a:solidFill>
                  <a:schemeClr val="bg1"/>
                </a:solidFill>
                <a:effectLst>
                  <a:outerShdw blurRad="38100" dist="38100" dir="2700000" algn="tl">
                    <a:srgbClr val="000000">
                      <a:alpha val="43137"/>
                    </a:srgbClr>
                  </a:outerShdw>
                </a:effectLst>
                <a:latin typeface="+mn-lt"/>
              </a:rPr>
              <a:t>Paramız cebimizde kalır.</a:t>
            </a:r>
            <a:endParaRPr lang="tr-TR" sz="2000" dirty="0">
              <a:solidFill>
                <a:schemeClr val="bg1"/>
              </a:solidFill>
              <a:effectLst>
                <a:outerShdw blurRad="38100" dist="38100" dir="2700000" algn="tl">
                  <a:srgbClr val="000000">
                    <a:alpha val="43137"/>
                  </a:srgbClr>
                </a:outerShdw>
              </a:effectLst>
              <a:latin typeface="+mn-lt"/>
            </a:endParaRPr>
          </a:p>
        </p:txBody>
      </p:sp>
      <p:sp>
        <p:nvSpPr>
          <p:cNvPr id="15" name="Snip Single Corner Rectangle 14"/>
          <p:cNvSpPr/>
          <p:nvPr/>
        </p:nvSpPr>
        <p:spPr>
          <a:xfrm>
            <a:off x="6729036" y="4249593"/>
            <a:ext cx="1872208" cy="1872208"/>
          </a:xfrm>
          <a:prstGeom prst="snip1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4" name="Dikdörtgen 13"/>
          <p:cNvSpPr/>
          <p:nvPr/>
        </p:nvSpPr>
        <p:spPr>
          <a:xfrm>
            <a:off x="6796671" y="4364552"/>
            <a:ext cx="1439368" cy="400110"/>
          </a:xfrm>
          <a:prstGeom prst="rect">
            <a:avLst/>
          </a:prstGeom>
        </p:spPr>
        <p:txBody>
          <a:bodyPr wrap="none">
            <a:spAutoFit/>
          </a:bodyPr>
          <a:lstStyle/>
          <a:p>
            <a:r>
              <a:rPr lang="tr-TR" sz="2000" dirty="0" smtClean="0">
                <a:solidFill>
                  <a:schemeClr val="bg1"/>
                </a:solidFill>
                <a:latin typeface="+mn-lt"/>
              </a:rPr>
              <a:t>Ve diğerleri:</a:t>
            </a:r>
            <a:endParaRPr lang="tr-TR" sz="2000" dirty="0">
              <a:solidFill>
                <a:schemeClr val="bg1"/>
              </a:solidFill>
              <a:latin typeface="+mn-lt"/>
            </a:endParaRPr>
          </a:p>
        </p:txBody>
      </p:sp>
    </p:spTree>
    <p:extLst>
      <p:ext uri="{BB962C8B-B14F-4D97-AF65-F5344CB8AC3E}">
        <p14:creationId xmlns:p14="http://schemas.microsoft.com/office/powerpoint/2010/main" val="24003311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7500"/>
                            </p:stCondLst>
                            <p:childTnLst>
                              <p:par>
                                <p:cTn id="37" presetID="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5"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126" y="0"/>
            <a:ext cx="4825748" cy="64533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126" y="6323900"/>
            <a:ext cx="4825748" cy="534100"/>
          </a:xfrm>
          <a:prstGeom prst="rect">
            <a:avLst/>
          </a:prstGeom>
        </p:spPr>
      </p:pic>
    </p:spTree>
    <p:extLst>
      <p:ext uri="{BB962C8B-B14F-4D97-AF65-F5344CB8AC3E}">
        <p14:creationId xmlns:p14="http://schemas.microsoft.com/office/powerpoint/2010/main" val="1732807921"/>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932722"/>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tr-TR"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457539"/>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373216"/>
            <a:ext cx="8429065" cy="692497"/>
          </a:xfrm>
          <a:prstGeom prst="rect">
            <a:avLst/>
          </a:prstGeom>
          <a:noFill/>
          <a:effectLst/>
        </p:spPr>
        <p:txBody>
          <a:bodyPr wrap="square" rtlCol="0">
            <a:spAutoFit/>
          </a:bodyPr>
          <a:lstStyle/>
          <a:p>
            <a:pPr algn="ctr"/>
            <a:r>
              <a:rPr lang="en-US" sz="1300" dirty="0"/>
              <a:t>© </a:t>
            </a:r>
            <a:r>
              <a:rPr lang="en-US" sz="1300" dirty="0" err="1" smtClean="0"/>
              <a:t>Rassco</a:t>
            </a:r>
            <a:r>
              <a:rPr lang="tr-TR" sz="1300" dirty="0"/>
              <a:t>, © </a:t>
            </a:r>
            <a:r>
              <a:rPr lang="tr-TR" sz="1300" dirty="0" err="1" smtClean="0"/>
              <a:t>Igarts</a:t>
            </a:r>
            <a:r>
              <a:rPr lang="tr-TR" sz="1300" dirty="0" smtClean="0"/>
              <a:t>, </a:t>
            </a:r>
            <a:r>
              <a:rPr lang="en-US" sz="1300" dirty="0" smtClean="0"/>
              <a:t>©</a:t>
            </a:r>
            <a:r>
              <a:rPr lang="tr-TR" sz="1300" dirty="0" smtClean="0"/>
              <a:t> sergio34, </a:t>
            </a:r>
            <a:r>
              <a:rPr lang="en-US" sz="1300" dirty="0" smtClean="0"/>
              <a:t>©</a:t>
            </a:r>
            <a:r>
              <a:rPr lang="tr-TR" sz="1300" dirty="0" smtClean="0"/>
              <a:t> </a:t>
            </a:r>
            <a:r>
              <a:rPr lang="tr-TR" sz="1300" dirty="0" err="1" smtClean="0"/>
              <a:t>pripir</a:t>
            </a:r>
            <a:r>
              <a:rPr lang="tr-TR" sz="1300" dirty="0" smtClean="0"/>
              <a:t>, </a:t>
            </a:r>
            <a:r>
              <a:rPr lang="en-US" sz="1300" dirty="0"/>
              <a:t>©</a:t>
            </a:r>
            <a:r>
              <a:rPr lang="tr-TR" sz="1300" dirty="0" smtClean="0"/>
              <a:t> </a:t>
            </a:r>
            <a:r>
              <a:rPr lang="tr-TR" sz="1300" dirty="0" err="1" smtClean="0"/>
              <a:t>Baillou</a:t>
            </a:r>
            <a:r>
              <a:rPr lang="tr-TR" sz="1300" dirty="0" smtClean="0"/>
              <a:t>, </a:t>
            </a:r>
            <a:r>
              <a:rPr lang="en-US" sz="1300" dirty="0" smtClean="0"/>
              <a:t>©</a:t>
            </a:r>
            <a:r>
              <a:rPr lang="tr-TR" sz="1300" dirty="0" smtClean="0"/>
              <a:t> </a:t>
            </a:r>
            <a:r>
              <a:rPr lang="tr-TR" sz="1300" dirty="0" err="1" smtClean="0"/>
              <a:t>neurostructure</a:t>
            </a:r>
            <a:r>
              <a:rPr lang="tr-TR" sz="1300" dirty="0" smtClean="0"/>
              <a:t>, </a:t>
            </a:r>
            <a:r>
              <a:rPr lang="en-US" sz="1300" dirty="0" smtClean="0"/>
              <a:t>©</a:t>
            </a:r>
            <a:r>
              <a:rPr lang="tr-TR" sz="1300" dirty="0" smtClean="0"/>
              <a:t> pedrocampos85, </a:t>
            </a:r>
            <a:r>
              <a:rPr lang="en-US" sz="1300" dirty="0" smtClean="0"/>
              <a:t>©</a:t>
            </a:r>
            <a:r>
              <a:rPr lang="tr-TR" sz="1300" dirty="0" smtClean="0"/>
              <a:t> </a:t>
            </a:r>
            <a:r>
              <a:rPr lang="tr-TR" sz="1300" dirty="0" err="1" smtClean="0"/>
              <a:t>Stepan</a:t>
            </a:r>
            <a:r>
              <a:rPr lang="tr-TR" sz="1300" dirty="0" smtClean="0"/>
              <a:t> </a:t>
            </a:r>
            <a:r>
              <a:rPr lang="tr-TR" sz="1300" dirty="0" err="1" smtClean="0"/>
              <a:t>Popov</a:t>
            </a:r>
            <a:r>
              <a:rPr lang="tr-TR" sz="1300" dirty="0" smtClean="0"/>
              <a:t>, </a:t>
            </a:r>
          </a:p>
          <a:p>
            <a:pPr algn="ctr"/>
            <a:r>
              <a:rPr lang="en-US" sz="1300" dirty="0" smtClean="0"/>
              <a:t>©</a:t>
            </a:r>
            <a:r>
              <a:rPr lang="tr-TR" sz="1300" dirty="0" smtClean="0"/>
              <a:t> eclypse78, </a:t>
            </a:r>
            <a:r>
              <a:rPr lang="en-US" sz="1300" dirty="0" smtClean="0"/>
              <a:t>©</a:t>
            </a:r>
            <a:r>
              <a:rPr lang="tr-TR" sz="1300" dirty="0" smtClean="0"/>
              <a:t> Thomas </a:t>
            </a:r>
            <a:r>
              <a:rPr lang="tr-TR" sz="1300" dirty="0" err="1" smtClean="0"/>
              <a:t>Launois</a:t>
            </a:r>
            <a:r>
              <a:rPr lang="tr-TR" sz="1300" dirty="0" smtClean="0"/>
              <a:t>, </a:t>
            </a:r>
            <a:r>
              <a:rPr lang="en-US" sz="1300" dirty="0" smtClean="0"/>
              <a:t>©</a:t>
            </a:r>
            <a:r>
              <a:rPr lang="tr-TR" sz="1300" dirty="0" smtClean="0"/>
              <a:t> </a:t>
            </a:r>
            <a:r>
              <a:rPr lang="tr-TR" sz="1300" dirty="0" err="1" smtClean="0"/>
              <a:t>akiradesigns</a:t>
            </a:r>
            <a:r>
              <a:rPr lang="tr-TR" sz="1300" dirty="0" smtClean="0"/>
              <a:t>, </a:t>
            </a:r>
            <a:r>
              <a:rPr lang="en-US" sz="1300" dirty="0" smtClean="0"/>
              <a:t>©</a:t>
            </a:r>
            <a:r>
              <a:rPr lang="tr-TR" sz="1300" dirty="0" smtClean="0"/>
              <a:t> </a:t>
            </a:r>
            <a:r>
              <a:rPr lang="tr-TR" sz="1300" dirty="0" err="1" smtClean="0"/>
              <a:t>emrCartoons</a:t>
            </a:r>
            <a:r>
              <a:rPr lang="tr-TR" sz="1300" dirty="0" smtClean="0"/>
              <a:t>, </a:t>
            </a:r>
            <a:r>
              <a:rPr lang="en-US" sz="1300" dirty="0" smtClean="0"/>
              <a:t>©</a:t>
            </a:r>
            <a:r>
              <a:rPr lang="tr-TR" sz="1300" dirty="0" smtClean="0"/>
              <a:t> </a:t>
            </a:r>
            <a:r>
              <a:rPr lang="tr-TR" sz="1300" dirty="0" err="1" smtClean="0"/>
              <a:t>Rudie</a:t>
            </a:r>
            <a:r>
              <a:rPr lang="tr-TR" sz="1300" dirty="0" smtClean="0"/>
              <a:t>, </a:t>
            </a:r>
            <a:r>
              <a:rPr lang="en-US" sz="1300" dirty="0" smtClean="0"/>
              <a:t>©</a:t>
            </a:r>
            <a:r>
              <a:rPr lang="tr-TR" sz="1300" dirty="0" smtClean="0"/>
              <a:t> </a:t>
            </a:r>
            <a:r>
              <a:rPr lang="tr-TR" sz="1300" dirty="0" err="1" smtClean="0"/>
              <a:t>kid_a</a:t>
            </a:r>
            <a:r>
              <a:rPr lang="tr-TR" sz="1300" dirty="0" smtClean="0"/>
              <a:t>, </a:t>
            </a:r>
            <a:r>
              <a:rPr lang="en-US" sz="1300" dirty="0" smtClean="0"/>
              <a:t>©</a:t>
            </a:r>
            <a:r>
              <a:rPr lang="tr-TR" sz="1300" dirty="0" smtClean="0"/>
              <a:t> </a:t>
            </a:r>
            <a:r>
              <a:rPr lang="tr-TR" sz="1300" dirty="0" err="1" smtClean="0"/>
              <a:t>Les</a:t>
            </a:r>
            <a:r>
              <a:rPr lang="tr-TR" sz="1300" dirty="0" smtClean="0"/>
              <a:t> </a:t>
            </a:r>
            <a:r>
              <a:rPr lang="tr-TR" sz="1300" dirty="0" err="1" smtClean="0"/>
              <a:t>Cunliffe</a:t>
            </a:r>
            <a:r>
              <a:rPr lang="tr-TR" sz="1300" dirty="0" smtClean="0"/>
              <a:t>, </a:t>
            </a:r>
          </a:p>
          <a:p>
            <a:pPr algn="ctr"/>
            <a:r>
              <a:rPr lang="en-US" sz="1300" dirty="0" smtClean="0"/>
              <a:t>©</a:t>
            </a:r>
            <a:r>
              <a:rPr lang="tr-TR" sz="1300" dirty="0" smtClean="0"/>
              <a:t> diego1012, </a:t>
            </a:r>
            <a:r>
              <a:rPr lang="en-US" sz="1300" dirty="0" smtClean="0"/>
              <a:t>©</a:t>
            </a:r>
            <a:r>
              <a:rPr lang="tr-TR" sz="1300" dirty="0" smtClean="0"/>
              <a:t> </a:t>
            </a:r>
            <a:r>
              <a:rPr lang="tr-TR" sz="1300" dirty="0" err="1" smtClean="0"/>
              <a:t>pict</a:t>
            </a:r>
            <a:r>
              <a:rPr lang="tr-TR" sz="1300" dirty="0" smtClean="0"/>
              <a:t> </a:t>
            </a:r>
            <a:r>
              <a:rPr lang="tr-TR" sz="1300" dirty="0" err="1" smtClean="0"/>
              <a:t>rider</a:t>
            </a:r>
            <a:r>
              <a:rPr lang="tr-TR" sz="1300" dirty="0" smtClean="0"/>
              <a:t> </a:t>
            </a:r>
            <a:r>
              <a:rPr lang="en-US" sz="1300" dirty="0" smtClean="0"/>
              <a:t>– Fotolia.com</a:t>
            </a:r>
            <a:endParaRPr lang="en-US" sz="13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2428912954"/>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1763688" y="1052736"/>
            <a:ext cx="2808312" cy="461665"/>
          </a:xfrm>
          <a:prstGeom prst="rect">
            <a:avLst/>
          </a:prstGeom>
        </p:spPr>
        <p:txBody>
          <a:bodyPr wrap="square">
            <a:spAutoFit/>
          </a:bodyPr>
          <a:lstStyle/>
          <a:p>
            <a:r>
              <a:rPr lang="tr-TR" sz="2400" dirty="0">
                <a:latin typeface="+mn-lt"/>
              </a:rPr>
              <a:t>Tütün bir bitkidir</a:t>
            </a:r>
            <a:r>
              <a:rPr lang="tr-TR" sz="2400" dirty="0" smtClean="0">
                <a:latin typeface="+mn-lt"/>
              </a:rPr>
              <a:t>.</a:t>
            </a:r>
            <a:endParaRPr lang="tr-TR" sz="2400" dirty="0">
              <a:latin typeface="+mn-lt"/>
            </a:endParaRPr>
          </a:p>
        </p:txBody>
      </p:sp>
      <p:sp>
        <p:nvSpPr>
          <p:cNvPr id="4" name="Dikdörtgen 3"/>
          <p:cNvSpPr/>
          <p:nvPr/>
        </p:nvSpPr>
        <p:spPr>
          <a:xfrm>
            <a:off x="2339752" y="1553218"/>
            <a:ext cx="4572000" cy="1200329"/>
          </a:xfrm>
          <a:prstGeom prst="rect">
            <a:avLst/>
          </a:prstGeom>
        </p:spPr>
        <p:txBody>
          <a:bodyPr>
            <a:spAutoFit/>
          </a:bodyPr>
          <a:lstStyle/>
          <a:p>
            <a:r>
              <a:rPr lang="tr-TR" sz="2400" dirty="0">
                <a:latin typeface="+mn-lt"/>
              </a:rPr>
              <a:t>Sigara, nargile, puro, pipo gibi ürünler tütünden yapılır ve içlerinde nikotin bulunur.</a:t>
            </a:r>
          </a:p>
        </p:txBody>
      </p:sp>
    </p:spTree>
    <p:extLst>
      <p:ext uri="{BB962C8B-B14F-4D97-AF65-F5344CB8AC3E}">
        <p14:creationId xmlns:p14="http://schemas.microsoft.com/office/powerpoint/2010/main" val="3527066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Nikotin Nedir?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4016180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4" name="Dikdörtgen 3"/>
          <p:cNvSpPr/>
          <p:nvPr/>
        </p:nvSpPr>
        <p:spPr>
          <a:xfrm>
            <a:off x="547915" y="1052736"/>
            <a:ext cx="4572000" cy="4524315"/>
          </a:xfrm>
          <a:prstGeom prst="rect">
            <a:avLst/>
          </a:prstGeom>
        </p:spPr>
        <p:txBody>
          <a:bodyPr>
            <a:spAutoFit/>
          </a:bodyPr>
          <a:lstStyle/>
          <a:p>
            <a:r>
              <a:rPr lang="tr-TR" sz="2400" dirty="0">
                <a:latin typeface="+mn-lt"/>
              </a:rPr>
              <a:t>Sigaranın içerisindeki 4.000’den fazla sayıdaki zararlı maddeden biridir.</a:t>
            </a:r>
          </a:p>
          <a:p>
            <a:r>
              <a:rPr lang="tr-TR" sz="2400" dirty="0">
                <a:latin typeface="+mn-lt"/>
              </a:rPr>
              <a:t>Sigaradan içe çekilen </a:t>
            </a:r>
            <a:r>
              <a:rPr lang="tr-TR" sz="2400" dirty="0" smtClean="0">
                <a:latin typeface="+mn-lt"/>
              </a:rPr>
              <a:t>duman ile </a:t>
            </a:r>
            <a:r>
              <a:rPr lang="tr-TR" sz="2400" dirty="0">
                <a:latin typeface="+mn-lt"/>
              </a:rPr>
              <a:t>vücuda alınan nikotin hızla </a:t>
            </a:r>
            <a:r>
              <a:rPr lang="tr-TR" sz="2400" dirty="0" smtClean="0">
                <a:latin typeface="+mn-lt"/>
              </a:rPr>
              <a:t>beyne </a:t>
            </a:r>
            <a:r>
              <a:rPr lang="tr-TR" sz="2400" dirty="0">
                <a:latin typeface="+mn-lt"/>
              </a:rPr>
              <a:t>ulaşır, oradan da tüm vücuda dağılır. Vücuda alınan nikotin, yağ dokusunda birikir. </a:t>
            </a:r>
          </a:p>
          <a:p>
            <a:r>
              <a:rPr lang="tr-TR" sz="2400" dirty="0">
                <a:latin typeface="+mn-lt"/>
              </a:rPr>
              <a:t>Sigara bağımlılığı aslında nikotin bağımlılığıdır. Nikotin bağımlılığı çok güçlüdür, alışanların bırakması çok zordur.</a:t>
            </a:r>
          </a:p>
        </p:txBody>
      </p:sp>
      <p:sp>
        <p:nvSpPr>
          <p:cNvPr id="8"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Nikotin Nedir? Zararları Nelerdir?</a:t>
            </a:r>
          </a:p>
        </p:txBody>
      </p:sp>
    </p:spTree>
    <p:extLst>
      <p:ext uri="{BB962C8B-B14F-4D97-AF65-F5344CB8AC3E}">
        <p14:creationId xmlns:p14="http://schemas.microsoft.com/office/powerpoint/2010/main" val="2401452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a:solidFill>
                  <a:srgbClr val="FF0000"/>
                </a:solidFill>
                <a:effectLst>
                  <a:outerShdw blurRad="38100" dist="38100" dir="2700000" algn="tl">
                    <a:srgbClr val="000000">
                      <a:alpha val="43137"/>
                    </a:srgbClr>
                  </a:outerShdw>
                </a:effectLst>
                <a:latin typeface="+mn-lt"/>
              </a:rPr>
              <a:t>Sigaranın </a:t>
            </a:r>
            <a:r>
              <a:rPr lang="tr-TR" sz="4200" dirty="0" smtClean="0">
                <a:solidFill>
                  <a:srgbClr val="FF0000"/>
                </a:solidFill>
                <a:effectLst>
                  <a:outerShdw blurRad="38100" dist="38100" dir="2700000" algn="tl">
                    <a:srgbClr val="000000">
                      <a:alpha val="43137"/>
                    </a:srgbClr>
                  </a:outerShdw>
                </a:effectLst>
                <a:latin typeface="+mn-lt"/>
              </a:rPr>
              <a:t>İçinde Neler Var? </a:t>
            </a:r>
            <a:endParaRPr lang="tr-TR" sz="4200" dirty="0">
              <a:solidFill>
                <a:srgbClr val="FF0000"/>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3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8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a:solidFill>
                  <a:srgbClr val="FF0000"/>
                </a:solidFill>
                <a:effectLst>
                  <a:outerShdw blurRad="38100" dist="38100" dir="2700000" algn="tl">
                    <a:srgbClr val="000000">
                      <a:alpha val="43137"/>
                    </a:srgbClr>
                  </a:outerShdw>
                </a:effectLst>
                <a:latin typeface="+mn-lt"/>
              </a:rPr>
              <a:t>Sigaranın </a:t>
            </a:r>
            <a:r>
              <a:rPr lang="tr-TR" sz="4200" dirty="0" smtClean="0">
                <a:solidFill>
                  <a:srgbClr val="FF0000"/>
                </a:solidFill>
                <a:effectLst>
                  <a:outerShdw blurRad="38100" dist="38100" dir="2700000" algn="tl">
                    <a:srgbClr val="000000">
                      <a:alpha val="43137"/>
                    </a:srgbClr>
                  </a:outerShdw>
                </a:effectLst>
                <a:latin typeface="+mn-lt"/>
              </a:rPr>
              <a:t>İçinde Neler Var? </a:t>
            </a:r>
            <a:endParaRPr lang="tr-TR" sz="4200" dirty="0">
              <a:solidFill>
                <a:srgbClr val="FF0000"/>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859990" y="2767280"/>
            <a:ext cx="7424020" cy="1323439"/>
          </a:xfrm>
          <a:prstGeom prst="rect">
            <a:avLst/>
          </a:prstGeom>
        </p:spPr>
        <p:txBody>
          <a:bodyPr wrap="none">
            <a:spAutoFit/>
          </a:bodyPr>
          <a:lstStyle/>
          <a:p>
            <a:r>
              <a:rPr lang="tr-TR" sz="8000" dirty="0">
                <a:solidFill>
                  <a:srgbClr val="FF0000"/>
                </a:solidFill>
                <a:latin typeface="+mn-lt"/>
              </a:rPr>
              <a:t>4.000 farklı zehir!</a:t>
            </a:r>
          </a:p>
        </p:txBody>
      </p:sp>
    </p:spTree>
    <p:extLst>
      <p:ext uri="{BB962C8B-B14F-4D97-AF65-F5344CB8AC3E}">
        <p14:creationId xmlns:p14="http://schemas.microsoft.com/office/powerpoint/2010/main" val="42498292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35" presetClass="emph" presetSubtype="0" repeatCount="indefinite" fill="hold" grpId="0" nodeType="afterEffect">
                                  <p:stCondLst>
                                    <p:cond delay="0"/>
                                  </p:stCondLst>
                                  <p:endCondLst>
                                    <p:cond evt="onNext" delay="0">
                                      <p:tgtEl>
                                        <p:sldTgt/>
                                      </p:tgtEl>
                                    </p:cond>
                                  </p:endCondLst>
                                  <p:childTnLst>
                                    <p:anim calcmode="discrete" valueType="str">
                                      <p:cBhvr>
                                        <p:cTn id="10" dur="2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a:latin typeface="+mn-lt"/>
              </a:rPr>
              <a:t>Sigaranın </a:t>
            </a:r>
            <a:r>
              <a:rPr lang="tr-TR" sz="4200" dirty="0" smtClean="0">
                <a:latin typeface="+mn-lt"/>
              </a:rPr>
              <a:t>İçindeki Zehirlerden Bazıları</a:t>
            </a:r>
            <a:endParaRPr lang="tr-TR" sz="4200" dirty="0">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5243628"/>
            <a:ext cx="921524" cy="542925"/>
          </a:xfrm>
          <a:prstGeom prst="rect">
            <a:avLst/>
          </a:prstGeom>
        </p:spPr>
      </p:pic>
      <p:sp>
        <p:nvSpPr>
          <p:cNvPr id="2" name="Dikdörtgen 1"/>
          <p:cNvSpPr/>
          <p:nvPr/>
        </p:nvSpPr>
        <p:spPr>
          <a:xfrm>
            <a:off x="3203848" y="1535301"/>
            <a:ext cx="2354108" cy="3477875"/>
          </a:xfrm>
          <a:prstGeom prst="rect">
            <a:avLst/>
          </a:prstGeom>
        </p:spPr>
        <p:txBody>
          <a:bodyPr wrap="square">
            <a:spAutoFit/>
          </a:bodyPr>
          <a:lstStyle/>
          <a:p>
            <a:r>
              <a:rPr lang="tr-TR" sz="2000" b="1" dirty="0" err="1">
                <a:latin typeface="+mn-lt"/>
              </a:rPr>
              <a:t>Akrolein</a:t>
            </a:r>
            <a:endParaRPr lang="tr-TR" sz="2000" b="1" dirty="0">
              <a:latin typeface="+mn-lt"/>
            </a:endParaRPr>
          </a:p>
          <a:p>
            <a:r>
              <a:rPr lang="tr-TR" sz="2000" b="1" dirty="0">
                <a:latin typeface="+mn-lt"/>
              </a:rPr>
              <a:t>Amonyak</a:t>
            </a:r>
          </a:p>
          <a:p>
            <a:r>
              <a:rPr lang="tr-TR" sz="2000" b="1" dirty="0">
                <a:latin typeface="+mn-lt"/>
              </a:rPr>
              <a:t>Arsenik</a:t>
            </a:r>
          </a:p>
          <a:p>
            <a:r>
              <a:rPr lang="tr-TR" sz="2000" b="1" dirty="0">
                <a:latin typeface="+mn-lt"/>
              </a:rPr>
              <a:t>Aseton</a:t>
            </a:r>
          </a:p>
          <a:p>
            <a:r>
              <a:rPr lang="tr-TR" sz="2000" b="1" dirty="0" err="1">
                <a:latin typeface="+mn-lt"/>
              </a:rPr>
              <a:t>Azotositler</a:t>
            </a:r>
            <a:endParaRPr lang="tr-TR" sz="2000" b="1" dirty="0">
              <a:latin typeface="+mn-lt"/>
            </a:endParaRPr>
          </a:p>
          <a:p>
            <a:r>
              <a:rPr lang="tr-TR" sz="2000" b="1" dirty="0">
                <a:latin typeface="+mn-lt"/>
              </a:rPr>
              <a:t>Benzen</a:t>
            </a:r>
          </a:p>
          <a:p>
            <a:r>
              <a:rPr lang="tr-TR" sz="2000" b="1" dirty="0">
                <a:latin typeface="+mn-lt"/>
              </a:rPr>
              <a:t>Bütan</a:t>
            </a:r>
          </a:p>
          <a:p>
            <a:r>
              <a:rPr lang="tr-TR" sz="2000" b="1" dirty="0" err="1">
                <a:latin typeface="+mn-lt"/>
              </a:rPr>
              <a:t>Ddt</a:t>
            </a:r>
            <a:endParaRPr lang="tr-TR" sz="2000" b="1" dirty="0">
              <a:latin typeface="+mn-lt"/>
            </a:endParaRPr>
          </a:p>
          <a:p>
            <a:r>
              <a:rPr lang="tr-TR" sz="2000" b="1" dirty="0" err="1">
                <a:latin typeface="+mn-lt"/>
              </a:rPr>
              <a:t>Formaldehid</a:t>
            </a:r>
            <a:endParaRPr lang="tr-TR" sz="2000" b="1" dirty="0">
              <a:latin typeface="+mn-lt"/>
            </a:endParaRPr>
          </a:p>
          <a:p>
            <a:r>
              <a:rPr lang="tr-TR" sz="2000" b="1" dirty="0">
                <a:latin typeface="+mn-lt"/>
              </a:rPr>
              <a:t>Hidrojen siyanür</a:t>
            </a:r>
          </a:p>
          <a:p>
            <a:r>
              <a:rPr lang="tr-TR" sz="2000" b="1" dirty="0" smtClean="0">
                <a:latin typeface="+mn-lt"/>
              </a:rPr>
              <a:t>Kadmiyum</a:t>
            </a:r>
            <a:endParaRPr lang="tr-TR" sz="2000" b="1" dirty="0">
              <a:latin typeface="+mn-lt"/>
            </a:endParaRPr>
          </a:p>
        </p:txBody>
      </p:sp>
      <p:sp>
        <p:nvSpPr>
          <p:cNvPr id="3" name="Dikdörtgen 2"/>
          <p:cNvSpPr/>
          <p:nvPr/>
        </p:nvSpPr>
        <p:spPr>
          <a:xfrm>
            <a:off x="2483768" y="5230941"/>
            <a:ext cx="6408712" cy="1200329"/>
          </a:xfrm>
          <a:prstGeom prst="rect">
            <a:avLst/>
          </a:prstGeom>
        </p:spPr>
        <p:txBody>
          <a:bodyPr wrap="square">
            <a:spAutoFit/>
          </a:bodyPr>
          <a:lstStyle/>
          <a:p>
            <a:r>
              <a:rPr lang="tr-TR" sz="2400" b="1" dirty="0">
                <a:solidFill>
                  <a:srgbClr val="FF0000"/>
                </a:solidFill>
                <a:latin typeface="+mn-lt"/>
              </a:rPr>
              <a:t>Sigaranın içerisinde bulunan maddelerden </a:t>
            </a:r>
            <a:r>
              <a:rPr lang="tr-TR" sz="2400" b="1" dirty="0" smtClean="0">
                <a:solidFill>
                  <a:srgbClr val="FF0000"/>
                </a:solidFill>
                <a:latin typeface="+mn-lt"/>
              </a:rPr>
              <a:t>hangileri, nerelerde kullanılıyor? Araştırın</a:t>
            </a:r>
            <a:r>
              <a:rPr lang="tr-TR" sz="2400" b="1" dirty="0">
                <a:solidFill>
                  <a:srgbClr val="FF0000"/>
                </a:solidFill>
                <a:latin typeface="+mn-lt"/>
              </a:rPr>
              <a:t>, </a:t>
            </a:r>
            <a:r>
              <a:rPr lang="tr-TR" sz="2400" b="1" dirty="0" smtClean="0">
                <a:solidFill>
                  <a:srgbClr val="FF0000"/>
                </a:solidFill>
                <a:latin typeface="+mn-lt"/>
              </a:rPr>
              <a:t>bulduğunuz sonuçları arkadaşlarınızla paylaşın.</a:t>
            </a:r>
            <a:endParaRPr lang="tr-TR" sz="2400" b="1" dirty="0">
              <a:solidFill>
                <a:srgbClr val="FF0000"/>
              </a:solidFill>
              <a:latin typeface="+mn-lt"/>
            </a:endParaRPr>
          </a:p>
        </p:txBody>
      </p:sp>
      <p:sp>
        <p:nvSpPr>
          <p:cNvPr id="8" name="Dikdörtgen 7"/>
          <p:cNvSpPr/>
          <p:nvPr/>
        </p:nvSpPr>
        <p:spPr>
          <a:xfrm>
            <a:off x="5508104" y="1531244"/>
            <a:ext cx="2448272" cy="3170099"/>
          </a:xfrm>
          <a:prstGeom prst="rect">
            <a:avLst/>
          </a:prstGeom>
        </p:spPr>
        <p:txBody>
          <a:bodyPr wrap="square">
            <a:spAutoFit/>
          </a:bodyPr>
          <a:lstStyle/>
          <a:p>
            <a:r>
              <a:rPr lang="tr-TR" sz="2000" b="1" dirty="0" smtClean="0">
                <a:latin typeface="+mn-lt"/>
              </a:rPr>
              <a:t>Karbon </a:t>
            </a:r>
            <a:r>
              <a:rPr lang="tr-TR" sz="2000" b="1" dirty="0">
                <a:latin typeface="+mn-lt"/>
              </a:rPr>
              <a:t>monoksit</a:t>
            </a:r>
          </a:p>
          <a:p>
            <a:r>
              <a:rPr lang="tr-TR" sz="2000" b="1" dirty="0">
                <a:latin typeface="+mn-lt"/>
              </a:rPr>
              <a:t>Uçucu aminler</a:t>
            </a:r>
          </a:p>
          <a:p>
            <a:r>
              <a:rPr lang="tr-TR" sz="2000" b="1" dirty="0">
                <a:latin typeface="+mn-lt"/>
              </a:rPr>
              <a:t>Katran</a:t>
            </a:r>
          </a:p>
          <a:p>
            <a:r>
              <a:rPr lang="tr-TR" sz="2000" b="1" dirty="0">
                <a:latin typeface="+mn-lt"/>
              </a:rPr>
              <a:t>Kurşun</a:t>
            </a:r>
          </a:p>
          <a:p>
            <a:r>
              <a:rPr lang="tr-TR" sz="2000" b="1" dirty="0" err="1">
                <a:latin typeface="+mn-lt"/>
              </a:rPr>
              <a:t>Metanol</a:t>
            </a:r>
            <a:endParaRPr lang="tr-TR" sz="2000" b="1" dirty="0">
              <a:latin typeface="+mn-lt"/>
            </a:endParaRPr>
          </a:p>
          <a:p>
            <a:r>
              <a:rPr lang="tr-TR" sz="2000" b="1" dirty="0">
                <a:latin typeface="+mn-lt"/>
              </a:rPr>
              <a:t>Naftalin</a:t>
            </a:r>
          </a:p>
          <a:p>
            <a:r>
              <a:rPr lang="tr-TR" sz="2000" b="1" dirty="0">
                <a:latin typeface="+mn-lt"/>
              </a:rPr>
              <a:t>Nikotin</a:t>
            </a:r>
          </a:p>
          <a:p>
            <a:r>
              <a:rPr lang="tr-TR" sz="2000" b="1" dirty="0">
                <a:latin typeface="+mn-lt"/>
              </a:rPr>
              <a:t>Radon</a:t>
            </a:r>
          </a:p>
          <a:p>
            <a:r>
              <a:rPr lang="tr-TR" sz="2000" b="1" dirty="0">
                <a:latin typeface="+mn-lt"/>
              </a:rPr>
              <a:t>Tiner</a:t>
            </a:r>
          </a:p>
          <a:p>
            <a:r>
              <a:rPr lang="tr-TR" sz="2000" b="1" dirty="0">
                <a:latin typeface="+mn-lt"/>
              </a:rPr>
              <a:t>Tolüen</a:t>
            </a:r>
          </a:p>
        </p:txBody>
      </p:sp>
    </p:spTree>
    <p:extLst>
      <p:ext uri="{BB962C8B-B14F-4D97-AF65-F5344CB8AC3E}">
        <p14:creationId xmlns:p14="http://schemas.microsoft.com/office/powerpoint/2010/main" val="39607860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3501"/>
                            </p:stCondLst>
                            <p:childTnLst>
                              <p:par>
                                <p:cTn id="8" presetID="18" presetClass="entr" presetSubtype="6"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strips(downRight)">
                                      <p:cBhvr>
                                        <p:cTn id="10" dur="500"/>
                                        <p:tgtEl>
                                          <p:spTgt spid="2">
                                            <p:txEl>
                                              <p:pRg st="0" end="0"/>
                                            </p:txEl>
                                          </p:spTgt>
                                        </p:tgtEl>
                                      </p:cBhvr>
                                    </p:animEffect>
                                  </p:childTnLst>
                                </p:cTn>
                              </p:par>
                            </p:childTnLst>
                          </p:cTn>
                        </p:par>
                        <p:par>
                          <p:cTn id="11" fill="hold">
                            <p:stCondLst>
                              <p:cond delay="4001"/>
                            </p:stCondLst>
                            <p:childTnLst>
                              <p:par>
                                <p:cTn id="12" presetID="18" presetClass="entr" presetSubtype="6"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strips(downRight)">
                                      <p:cBhvr>
                                        <p:cTn id="14" dur="500"/>
                                        <p:tgtEl>
                                          <p:spTgt spid="2">
                                            <p:txEl>
                                              <p:pRg st="1" end="1"/>
                                            </p:txEl>
                                          </p:spTgt>
                                        </p:tgtEl>
                                      </p:cBhvr>
                                    </p:animEffect>
                                  </p:childTnLst>
                                </p:cTn>
                              </p:par>
                            </p:childTnLst>
                          </p:cTn>
                        </p:par>
                        <p:par>
                          <p:cTn id="15" fill="hold">
                            <p:stCondLst>
                              <p:cond delay="4501"/>
                            </p:stCondLst>
                            <p:childTnLst>
                              <p:par>
                                <p:cTn id="16" presetID="18" presetClass="entr" presetSubtype="6"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strips(downRight)">
                                      <p:cBhvr>
                                        <p:cTn id="18" dur="500"/>
                                        <p:tgtEl>
                                          <p:spTgt spid="2">
                                            <p:txEl>
                                              <p:pRg st="2" end="2"/>
                                            </p:txEl>
                                          </p:spTgt>
                                        </p:tgtEl>
                                      </p:cBhvr>
                                    </p:animEffect>
                                  </p:childTnLst>
                                </p:cTn>
                              </p:par>
                            </p:childTnLst>
                          </p:cTn>
                        </p:par>
                        <p:par>
                          <p:cTn id="19" fill="hold">
                            <p:stCondLst>
                              <p:cond delay="5001"/>
                            </p:stCondLst>
                            <p:childTnLst>
                              <p:par>
                                <p:cTn id="20" presetID="18" presetClass="entr" presetSubtype="6"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par>
                          <p:cTn id="23" fill="hold">
                            <p:stCondLst>
                              <p:cond delay="5501"/>
                            </p:stCondLst>
                            <p:childTnLst>
                              <p:par>
                                <p:cTn id="24" presetID="18" presetClass="entr" presetSubtype="6" fill="hold" grpId="0"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strips(downRight)">
                                      <p:cBhvr>
                                        <p:cTn id="26" dur="500"/>
                                        <p:tgtEl>
                                          <p:spTgt spid="2">
                                            <p:txEl>
                                              <p:pRg st="4" end="4"/>
                                            </p:txEl>
                                          </p:spTgt>
                                        </p:tgtEl>
                                      </p:cBhvr>
                                    </p:animEffect>
                                  </p:childTnLst>
                                </p:cTn>
                              </p:par>
                            </p:childTnLst>
                          </p:cTn>
                        </p:par>
                        <p:par>
                          <p:cTn id="27" fill="hold">
                            <p:stCondLst>
                              <p:cond delay="6001"/>
                            </p:stCondLst>
                            <p:childTnLst>
                              <p:par>
                                <p:cTn id="28" presetID="18" presetClass="entr" presetSubtype="6" fill="hold" grpId="0"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strips(downRight)">
                                      <p:cBhvr>
                                        <p:cTn id="30" dur="500"/>
                                        <p:tgtEl>
                                          <p:spTgt spid="2">
                                            <p:txEl>
                                              <p:pRg st="5" end="5"/>
                                            </p:txEl>
                                          </p:spTgt>
                                        </p:tgtEl>
                                      </p:cBhvr>
                                    </p:animEffect>
                                  </p:childTnLst>
                                </p:cTn>
                              </p:par>
                            </p:childTnLst>
                          </p:cTn>
                        </p:par>
                        <p:par>
                          <p:cTn id="31" fill="hold">
                            <p:stCondLst>
                              <p:cond delay="6501"/>
                            </p:stCondLst>
                            <p:childTnLst>
                              <p:par>
                                <p:cTn id="32" presetID="18" presetClass="entr" presetSubtype="6" fill="hold" grpId="0"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strips(downRight)">
                                      <p:cBhvr>
                                        <p:cTn id="34" dur="500"/>
                                        <p:tgtEl>
                                          <p:spTgt spid="2">
                                            <p:txEl>
                                              <p:pRg st="6" end="6"/>
                                            </p:txEl>
                                          </p:spTgt>
                                        </p:tgtEl>
                                      </p:cBhvr>
                                    </p:animEffect>
                                  </p:childTnLst>
                                </p:cTn>
                              </p:par>
                            </p:childTnLst>
                          </p:cTn>
                        </p:par>
                        <p:par>
                          <p:cTn id="35" fill="hold">
                            <p:stCondLst>
                              <p:cond delay="7001"/>
                            </p:stCondLst>
                            <p:childTnLst>
                              <p:par>
                                <p:cTn id="36" presetID="18" presetClass="entr" presetSubtype="6" fill="hold" grpId="0" nodeType="after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strips(downRight)">
                                      <p:cBhvr>
                                        <p:cTn id="38" dur="500"/>
                                        <p:tgtEl>
                                          <p:spTgt spid="2">
                                            <p:txEl>
                                              <p:pRg st="7" end="7"/>
                                            </p:txEl>
                                          </p:spTgt>
                                        </p:tgtEl>
                                      </p:cBhvr>
                                    </p:animEffect>
                                  </p:childTnLst>
                                </p:cTn>
                              </p:par>
                            </p:childTnLst>
                          </p:cTn>
                        </p:par>
                        <p:par>
                          <p:cTn id="39" fill="hold">
                            <p:stCondLst>
                              <p:cond delay="7501"/>
                            </p:stCondLst>
                            <p:childTnLst>
                              <p:par>
                                <p:cTn id="40" presetID="18" presetClass="entr" presetSubtype="6" fill="hold" grpId="0"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strips(downRight)">
                                      <p:cBhvr>
                                        <p:cTn id="42" dur="500"/>
                                        <p:tgtEl>
                                          <p:spTgt spid="2">
                                            <p:txEl>
                                              <p:pRg st="8" end="8"/>
                                            </p:txEl>
                                          </p:spTgt>
                                        </p:tgtEl>
                                      </p:cBhvr>
                                    </p:animEffect>
                                  </p:childTnLst>
                                </p:cTn>
                              </p:par>
                            </p:childTnLst>
                          </p:cTn>
                        </p:par>
                        <p:par>
                          <p:cTn id="43" fill="hold">
                            <p:stCondLst>
                              <p:cond delay="8001"/>
                            </p:stCondLst>
                            <p:childTnLst>
                              <p:par>
                                <p:cTn id="44" presetID="18" presetClass="entr" presetSubtype="6" fill="hold" grpId="0"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strips(downRight)">
                                      <p:cBhvr>
                                        <p:cTn id="46" dur="500"/>
                                        <p:tgtEl>
                                          <p:spTgt spid="2">
                                            <p:txEl>
                                              <p:pRg st="9" end="9"/>
                                            </p:txEl>
                                          </p:spTgt>
                                        </p:tgtEl>
                                      </p:cBhvr>
                                    </p:animEffect>
                                  </p:childTnLst>
                                </p:cTn>
                              </p:par>
                            </p:childTnLst>
                          </p:cTn>
                        </p:par>
                        <p:par>
                          <p:cTn id="47" fill="hold">
                            <p:stCondLst>
                              <p:cond delay="8501"/>
                            </p:stCondLst>
                            <p:childTnLst>
                              <p:par>
                                <p:cTn id="48" presetID="18" presetClass="entr" presetSubtype="6" fill="hold" grpId="0" nodeType="after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strips(downRight)">
                                      <p:cBhvr>
                                        <p:cTn id="50" dur="500"/>
                                        <p:tgtEl>
                                          <p:spTgt spid="2">
                                            <p:txEl>
                                              <p:pRg st="10" end="10"/>
                                            </p:txEl>
                                          </p:spTgt>
                                        </p:tgtEl>
                                      </p:cBhvr>
                                    </p:animEffect>
                                  </p:childTnLst>
                                </p:cTn>
                              </p:par>
                            </p:childTnLst>
                          </p:cTn>
                        </p:par>
                        <p:par>
                          <p:cTn id="51" fill="hold">
                            <p:stCondLst>
                              <p:cond delay="9001"/>
                            </p:stCondLst>
                            <p:childTnLst>
                              <p:par>
                                <p:cTn id="52" presetID="18" presetClass="entr" presetSubtype="6" fill="hold" grpId="0" nodeType="after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strips(downRight)">
                                      <p:cBhvr>
                                        <p:cTn id="54" dur="500"/>
                                        <p:tgtEl>
                                          <p:spTgt spid="8">
                                            <p:txEl>
                                              <p:pRg st="0" end="0"/>
                                            </p:txEl>
                                          </p:spTgt>
                                        </p:tgtEl>
                                      </p:cBhvr>
                                    </p:animEffect>
                                  </p:childTnLst>
                                </p:cTn>
                              </p:par>
                            </p:childTnLst>
                          </p:cTn>
                        </p:par>
                        <p:par>
                          <p:cTn id="55" fill="hold">
                            <p:stCondLst>
                              <p:cond delay="9501"/>
                            </p:stCondLst>
                            <p:childTnLst>
                              <p:par>
                                <p:cTn id="56" presetID="18" presetClass="entr" presetSubtype="6" fill="hold" grpId="0" nodeType="after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strips(downRight)">
                                      <p:cBhvr>
                                        <p:cTn id="58" dur="500"/>
                                        <p:tgtEl>
                                          <p:spTgt spid="8">
                                            <p:txEl>
                                              <p:pRg st="1" end="1"/>
                                            </p:txEl>
                                          </p:spTgt>
                                        </p:tgtEl>
                                      </p:cBhvr>
                                    </p:animEffect>
                                  </p:childTnLst>
                                </p:cTn>
                              </p:par>
                            </p:childTnLst>
                          </p:cTn>
                        </p:par>
                        <p:par>
                          <p:cTn id="59" fill="hold">
                            <p:stCondLst>
                              <p:cond delay="10001"/>
                            </p:stCondLst>
                            <p:childTnLst>
                              <p:par>
                                <p:cTn id="60" presetID="18" presetClass="entr" presetSubtype="6" fill="hold" grpId="0" nodeType="after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strips(downRight)">
                                      <p:cBhvr>
                                        <p:cTn id="62" dur="500"/>
                                        <p:tgtEl>
                                          <p:spTgt spid="8">
                                            <p:txEl>
                                              <p:pRg st="2" end="2"/>
                                            </p:txEl>
                                          </p:spTgt>
                                        </p:tgtEl>
                                      </p:cBhvr>
                                    </p:animEffect>
                                  </p:childTnLst>
                                </p:cTn>
                              </p:par>
                            </p:childTnLst>
                          </p:cTn>
                        </p:par>
                        <p:par>
                          <p:cTn id="63" fill="hold">
                            <p:stCondLst>
                              <p:cond delay="10501"/>
                            </p:stCondLst>
                            <p:childTnLst>
                              <p:par>
                                <p:cTn id="64" presetID="18" presetClass="entr" presetSubtype="6" fill="hold" grpId="0" nodeType="afterEffect">
                                  <p:stCondLst>
                                    <p:cond delay="0"/>
                                  </p:stCondLst>
                                  <p:childTnLst>
                                    <p:set>
                                      <p:cBhvr>
                                        <p:cTn id="65" dur="1" fill="hold">
                                          <p:stCondLst>
                                            <p:cond delay="0"/>
                                          </p:stCondLst>
                                        </p:cTn>
                                        <p:tgtEl>
                                          <p:spTgt spid="8">
                                            <p:txEl>
                                              <p:pRg st="3" end="3"/>
                                            </p:txEl>
                                          </p:spTgt>
                                        </p:tgtEl>
                                        <p:attrNameLst>
                                          <p:attrName>style.visibility</p:attrName>
                                        </p:attrNameLst>
                                      </p:cBhvr>
                                      <p:to>
                                        <p:strVal val="visible"/>
                                      </p:to>
                                    </p:set>
                                    <p:animEffect transition="in" filter="strips(downRight)">
                                      <p:cBhvr>
                                        <p:cTn id="66" dur="500"/>
                                        <p:tgtEl>
                                          <p:spTgt spid="8">
                                            <p:txEl>
                                              <p:pRg st="3" end="3"/>
                                            </p:txEl>
                                          </p:spTgt>
                                        </p:tgtEl>
                                      </p:cBhvr>
                                    </p:animEffect>
                                  </p:childTnLst>
                                </p:cTn>
                              </p:par>
                            </p:childTnLst>
                          </p:cTn>
                        </p:par>
                        <p:par>
                          <p:cTn id="67" fill="hold">
                            <p:stCondLst>
                              <p:cond delay="11001"/>
                            </p:stCondLst>
                            <p:childTnLst>
                              <p:par>
                                <p:cTn id="68" presetID="18" presetClass="entr" presetSubtype="6" fill="hold" grpId="0" nodeType="after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Effect transition="in" filter="strips(downRight)">
                                      <p:cBhvr>
                                        <p:cTn id="70" dur="500"/>
                                        <p:tgtEl>
                                          <p:spTgt spid="8">
                                            <p:txEl>
                                              <p:pRg st="4" end="4"/>
                                            </p:txEl>
                                          </p:spTgt>
                                        </p:tgtEl>
                                      </p:cBhvr>
                                    </p:animEffect>
                                  </p:childTnLst>
                                </p:cTn>
                              </p:par>
                            </p:childTnLst>
                          </p:cTn>
                        </p:par>
                        <p:par>
                          <p:cTn id="71" fill="hold">
                            <p:stCondLst>
                              <p:cond delay="11501"/>
                            </p:stCondLst>
                            <p:childTnLst>
                              <p:par>
                                <p:cTn id="72" presetID="18" presetClass="entr" presetSubtype="6" fill="hold" grpId="0" nodeType="afterEffect">
                                  <p:stCondLst>
                                    <p:cond delay="0"/>
                                  </p:stCondLst>
                                  <p:childTnLst>
                                    <p:set>
                                      <p:cBhvr>
                                        <p:cTn id="73" dur="1" fill="hold">
                                          <p:stCondLst>
                                            <p:cond delay="0"/>
                                          </p:stCondLst>
                                        </p:cTn>
                                        <p:tgtEl>
                                          <p:spTgt spid="8">
                                            <p:txEl>
                                              <p:pRg st="5" end="5"/>
                                            </p:txEl>
                                          </p:spTgt>
                                        </p:tgtEl>
                                        <p:attrNameLst>
                                          <p:attrName>style.visibility</p:attrName>
                                        </p:attrNameLst>
                                      </p:cBhvr>
                                      <p:to>
                                        <p:strVal val="visible"/>
                                      </p:to>
                                    </p:set>
                                    <p:animEffect transition="in" filter="strips(downRight)">
                                      <p:cBhvr>
                                        <p:cTn id="74" dur="500"/>
                                        <p:tgtEl>
                                          <p:spTgt spid="8">
                                            <p:txEl>
                                              <p:pRg st="5" end="5"/>
                                            </p:txEl>
                                          </p:spTgt>
                                        </p:tgtEl>
                                      </p:cBhvr>
                                    </p:animEffect>
                                  </p:childTnLst>
                                </p:cTn>
                              </p:par>
                            </p:childTnLst>
                          </p:cTn>
                        </p:par>
                        <p:par>
                          <p:cTn id="75" fill="hold">
                            <p:stCondLst>
                              <p:cond delay="12001"/>
                            </p:stCondLst>
                            <p:childTnLst>
                              <p:par>
                                <p:cTn id="76" presetID="18" presetClass="entr" presetSubtype="6" fill="hold" grpId="0" nodeType="afterEffect">
                                  <p:stCondLst>
                                    <p:cond delay="0"/>
                                  </p:stCondLst>
                                  <p:childTnLst>
                                    <p:set>
                                      <p:cBhvr>
                                        <p:cTn id="77" dur="1" fill="hold">
                                          <p:stCondLst>
                                            <p:cond delay="0"/>
                                          </p:stCondLst>
                                        </p:cTn>
                                        <p:tgtEl>
                                          <p:spTgt spid="8">
                                            <p:txEl>
                                              <p:pRg st="6" end="6"/>
                                            </p:txEl>
                                          </p:spTgt>
                                        </p:tgtEl>
                                        <p:attrNameLst>
                                          <p:attrName>style.visibility</p:attrName>
                                        </p:attrNameLst>
                                      </p:cBhvr>
                                      <p:to>
                                        <p:strVal val="visible"/>
                                      </p:to>
                                    </p:set>
                                    <p:animEffect transition="in" filter="strips(downRight)">
                                      <p:cBhvr>
                                        <p:cTn id="78" dur="500"/>
                                        <p:tgtEl>
                                          <p:spTgt spid="8">
                                            <p:txEl>
                                              <p:pRg st="6" end="6"/>
                                            </p:txEl>
                                          </p:spTgt>
                                        </p:tgtEl>
                                      </p:cBhvr>
                                    </p:animEffect>
                                  </p:childTnLst>
                                </p:cTn>
                              </p:par>
                            </p:childTnLst>
                          </p:cTn>
                        </p:par>
                        <p:par>
                          <p:cTn id="79" fill="hold">
                            <p:stCondLst>
                              <p:cond delay="12501"/>
                            </p:stCondLst>
                            <p:childTnLst>
                              <p:par>
                                <p:cTn id="80" presetID="18" presetClass="entr" presetSubtype="6" fill="hold" grpId="0" nodeType="after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strips(downRight)">
                                      <p:cBhvr>
                                        <p:cTn id="82" dur="500"/>
                                        <p:tgtEl>
                                          <p:spTgt spid="8">
                                            <p:txEl>
                                              <p:pRg st="7" end="7"/>
                                            </p:txEl>
                                          </p:spTgt>
                                        </p:tgtEl>
                                      </p:cBhvr>
                                    </p:animEffect>
                                  </p:childTnLst>
                                </p:cTn>
                              </p:par>
                            </p:childTnLst>
                          </p:cTn>
                        </p:par>
                        <p:par>
                          <p:cTn id="83" fill="hold">
                            <p:stCondLst>
                              <p:cond delay="13001"/>
                            </p:stCondLst>
                            <p:childTnLst>
                              <p:par>
                                <p:cTn id="84" presetID="18" presetClass="entr" presetSubtype="6" fill="hold" grpId="0" nodeType="afterEffect">
                                  <p:stCondLst>
                                    <p:cond delay="0"/>
                                  </p:stCondLst>
                                  <p:childTnLst>
                                    <p:set>
                                      <p:cBhvr>
                                        <p:cTn id="85" dur="1" fill="hold">
                                          <p:stCondLst>
                                            <p:cond delay="0"/>
                                          </p:stCondLst>
                                        </p:cTn>
                                        <p:tgtEl>
                                          <p:spTgt spid="8">
                                            <p:txEl>
                                              <p:pRg st="8" end="8"/>
                                            </p:txEl>
                                          </p:spTgt>
                                        </p:tgtEl>
                                        <p:attrNameLst>
                                          <p:attrName>style.visibility</p:attrName>
                                        </p:attrNameLst>
                                      </p:cBhvr>
                                      <p:to>
                                        <p:strVal val="visible"/>
                                      </p:to>
                                    </p:set>
                                    <p:animEffect transition="in" filter="strips(downRight)">
                                      <p:cBhvr>
                                        <p:cTn id="86" dur="500"/>
                                        <p:tgtEl>
                                          <p:spTgt spid="8">
                                            <p:txEl>
                                              <p:pRg st="8" end="8"/>
                                            </p:txEl>
                                          </p:spTgt>
                                        </p:tgtEl>
                                      </p:cBhvr>
                                    </p:animEffect>
                                  </p:childTnLst>
                                </p:cTn>
                              </p:par>
                            </p:childTnLst>
                          </p:cTn>
                        </p:par>
                        <p:par>
                          <p:cTn id="87" fill="hold">
                            <p:stCondLst>
                              <p:cond delay="13501"/>
                            </p:stCondLst>
                            <p:childTnLst>
                              <p:par>
                                <p:cTn id="88" presetID="18" presetClass="entr" presetSubtype="6" fill="hold" grpId="0" nodeType="afterEffect">
                                  <p:stCondLst>
                                    <p:cond delay="0"/>
                                  </p:stCondLst>
                                  <p:childTnLst>
                                    <p:set>
                                      <p:cBhvr>
                                        <p:cTn id="89" dur="1" fill="hold">
                                          <p:stCondLst>
                                            <p:cond delay="0"/>
                                          </p:stCondLst>
                                        </p:cTn>
                                        <p:tgtEl>
                                          <p:spTgt spid="8">
                                            <p:txEl>
                                              <p:pRg st="9" end="9"/>
                                            </p:txEl>
                                          </p:spTgt>
                                        </p:tgtEl>
                                        <p:attrNameLst>
                                          <p:attrName>style.visibility</p:attrName>
                                        </p:attrNameLst>
                                      </p:cBhvr>
                                      <p:to>
                                        <p:strVal val="visible"/>
                                      </p:to>
                                    </p:set>
                                    <p:animEffect transition="in" filter="strips(downRight)">
                                      <p:cBhvr>
                                        <p:cTn id="90" dur="500"/>
                                        <p:tgtEl>
                                          <p:spTgt spid="8">
                                            <p:txEl>
                                              <p:pRg st="9" end="9"/>
                                            </p:txEl>
                                          </p:spTgt>
                                        </p:tgtEl>
                                      </p:cBhvr>
                                    </p:animEffect>
                                  </p:childTnLst>
                                </p:cTn>
                              </p:par>
                            </p:childTnLst>
                          </p:cTn>
                        </p:par>
                        <p:par>
                          <p:cTn id="91" fill="hold">
                            <p:stCondLst>
                              <p:cond delay="14001"/>
                            </p:stCondLst>
                            <p:childTnLst>
                              <p:par>
                                <p:cTn id="92" presetID="10" presetClass="entr" presetSubtype="0" fill="hold" nodeType="after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500"/>
                                        <p:tgtEl>
                                          <p:spTgt spid="7"/>
                                        </p:tgtEl>
                                      </p:cBhvr>
                                    </p:animEffect>
                                  </p:childTnLst>
                                </p:cTn>
                              </p:par>
                            </p:childTnLst>
                          </p:cTn>
                        </p:par>
                        <p:par>
                          <p:cTn id="95" fill="hold">
                            <p:stCondLst>
                              <p:cond delay="14501"/>
                            </p:stCondLst>
                            <p:childTnLst>
                              <p:par>
                                <p:cTn id="96" presetID="2" presetClass="entr" presetSubtype="2" fill="hold" grpId="0"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1+#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par>
                          <p:cTn id="100" fill="hold">
                            <p:stCondLst>
                              <p:cond delay="15001"/>
                            </p:stCondLst>
                            <p:childTnLst>
                              <p:par>
                                <p:cTn id="101" presetID="35" presetClass="emph" presetSubtype="0" repeatCount="indefinite" fill="hold" grpId="1" nodeType="afterEffect">
                                  <p:stCondLst>
                                    <p:cond delay="0"/>
                                  </p:stCondLst>
                                  <p:endCondLst>
                                    <p:cond evt="onNext" delay="0">
                                      <p:tgtEl>
                                        <p:sldTgt/>
                                      </p:tgtEl>
                                    </p:cond>
                                  </p:endCondLst>
                                  <p:childTnLst>
                                    <p:anim calcmode="discrete" valueType="str">
                                      <p:cBhvr>
                                        <p:cTn id="102" dur="2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P spid="3" grpId="0"/>
      <p:bldP spid="3" grpId="1"/>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2031325"/>
          </a:xfrm>
          <a:prstGeom prst="rect">
            <a:avLst/>
          </a:prstGeom>
          <a:noFill/>
        </p:spPr>
        <p:txBody>
          <a:bodyPr wrap="square" rtlCol="0">
            <a:spAutoFit/>
          </a:bodyPr>
          <a:lstStyle/>
          <a:p>
            <a:r>
              <a:rPr lang="tr-TR" sz="4200" dirty="0" smtClean="0">
                <a:solidFill>
                  <a:srgbClr val="FF0000"/>
                </a:solidFill>
                <a:latin typeface="+mn-lt"/>
              </a:rPr>
              <a:t>Sigara İçen Birinin Çok Kısa Bir Zaman İçinde Göreceği Zararlar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2124139"/>
            <a:ext cx="3672408" cy="3693319"/>
          </a:xfrm>
          <a:prstGeom prst="rect">
            <a:avLst/>
          </a:prstGeom>
        </p:spPr>
        <p:txBody>
          <a:bodyPr wrap="square">
            <a:spAutoFit/>
          </a:bodyPr>
          <a:lstStyle/>
          <a:p>
            <a:r>
              <a:rPr lang="tr-TR" dirty="0">
                <a:solidFill>
                  <a:schemeClr val="bg1"/>
                </a:solidFill>
                <a:latin typeface="+mn-lt"/>
              </a:rPr>
              <a:t>Kalp atışı hızlanır.</a:t>
            </a:r>
          </a:p>
          <a:p>
            <a:r>
              <a:rPr lang="tr-TR" dirty="0">
                <a:solidFill>
                  <a:schemeClr val="bg1"/>
                </a:solidFill>
                <a:latin typeface="+mn-lt"/>
              </a:rPr>
              <a:t>Kan basıncı artar.</a:t>
            </a:r>
          </a:p>
          <a:p>
            <a:r>
              <a:rPr lang="tr-TR" dirty="0">
                <a:solidFill>
                  <a:schemeClr val="bg1"/>
                </a:solidFill>
                <a:latin typeface="+mn-lt"/>
              </a:rPr>
              <a:t>Mide asit üretir.</a:t>
            </a:r>
          </a:p>
          <a:p>
            <a:r>
              <a:rPr lang="tr-TR" dirty="0">
                <a:solidFill>
                  <a:schemeClr val="bg1"/>
                </a:solidFill>
                <a:latin typeface="+mn-lt"/>
              </a:rPr>
              <a:t>Böbrekler, idrarı, olması gerekenden daha az üretir.</a:t>
            </a:r>
          </a:p>
          <a:p>
            <a:r>
              <a:rPr lang="tr-TR" dirty="0">
                <a:solidFill>
                  <a:schemeClr val="bg1"/>
                </a:solidFill>
                <a:latin typeface="+mn-lt"/>
              </a:rPr>
              <a:t>Beyin ve sinir sistemi önce hızlı çalışır, sonra yavaşlar.</a:t>
            </a:r>
          </a:p>
          <a:p>
            <a:r>
              <a:rPr lang="tr-TR" dirty="0">
                <a:solidFill>
                  <a:schemeClr val="bg1"/>
                </a:solidFill>
                <a:latin typeface="+mn-lt"/>
              </a:rPr>
              <a:t>Koku ve tat alma duyuları zayıflar.</a:t>
            </a:r>
          </a:p>
          <a:p>
            <a:r>
              <a:rPr lang="tr-TR" dirty="0">
                <a:solidFill>
                  <a:schemeClr val="bg1"/>
                </a:solidFill>
                <a:latin typeface="+mn-lt"/>
              </a:rPr>
              <a:t>Akciğerlerdeki küçük </a:t>
            </a:r>
            <a:r>
              <a:rPr lang="tr-TR" dirty="0" smtClean="0">
                <a:solidFill>
                  <a:schemeClr val="bg1"/>
                </a:solidFill>
                <a:latin typeface="+mn-lt"/>
              </a:rPr>
              <a:t>liflerin </a:t>
            </a:r>
            <a:r>
              <a:rPr lang="tr-TR" dirty="0">
                <a:solidFill>
                  <a:schemeClr val="bg1"/>
                </a:solidFill>
                <a:latin typeface="+mn-lt"/>
              </a:rPr>
              <a:t>ve havayollarının çalışması bozulur.</a:t>
            </a:r>
          </a:p>
          <a:p>
            <a:r>
              <a:rPr lang="tr-TR" dirty="0">
                <a:solidFill>
                  <a:schemeClr val="bg1"/>
                </a:solidFill>
                <a:latin typeface="+mn-lt"/>
              </a:rPr>
              <a:t>El ve ayak parmaklarına kan akışı zayıflar.</a:t>
            </a:r>
          </a:p>
          <a:p>
            <a:r>
              <a:rPr lang="tr-TR" dirty="0">
                <a:solidFill>
                  <a:schemeClr val="bg1"/>
                </a:solidFill>
                <a:latin typeface="+mn-lt"/>
              </a:rPr>
              <a:t>Beyindeki kan akışı yavaşlar.</a:t>
            </a:r>
          </a:p>
        </p:txBody>
      </p:sp>
    </p:spTree>
    <p:extLst>
      <p:ext uri="{BB962C8B-B14F-4D97-AF65-F5344CB8AC3E}">
        <p14:creationId xmlns:p14="http://schemas.microsoft.com/office/powerpoint/2010/main" val="33201934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5795</TotalTime>
  <Words>1731</Words>
  <Application>Microsoft Office PowerPoint</Application>
  <PresentationFormat>Ekran Gösterisi (4:3)</PresentationFormat>
  <Paragraphs>278</Paragraphs>
  <Slides>26</Slides>
  <Notes>26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Comic Sans MS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tutun bagimliligi_ortaokul</dc:title>
  <dc:creator>Mustafa;Alpaslan;Hatice;EDAM</dc:creator>
  <dc:description>Bu sunu Yeşilay tarafından ortaokul çağı öğrencilere ve çocuklara yönelik hazırlanmış aşağıdaki kitapçıktan yararlanılarak oluşturulmuştur:_x000d_
Sigara Ocağınızı Söndürmeden…, Zeynep Alp, 2014, İstanbul, Yeşilay TBM Alan Kitaplığı Dizisi No: 18.</dc:description>
  <cp:lastModifiedBy>zafer</cp:lastModifiedBy>
  <cp:revision>1570</cp:revision>
  <dcterms:created xsi:type="dcterms:W3CDTF">2010-12-23T09:12:01Z</dcterms:created>
  <dcterms:modified xsi:type="dcterms:W3CDTF">2016-12-26T07:03:55Z</dcterms:modified>
</cp:coreProperties>
</file>